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79"/>
  </p:notesMasterIdLst>
  <p:sldIdLst>
    <p:sldId id="465" r:id="rId2"/>
    <p:sldId id="466" r:id="rId3"/>
    <p:sldId id="467" r:id="rId4"/>
    <p:sldId id="468" r:id="rId5"/>
    <p:sldId id="469" r:id="rId6"/>
    <p:sldId id="470" r:id="rId7"/>
    <p:sldId id="471" r:id="rId8"/>
    <p:sldId id="472" r:id="rId9"/>
    <p:sldId id="473" r:id="rId10"/>
    <p:sldId id="474" r:id="rId11"/>
    <p:sldId id="475" r:id="rId12"/>
    <p:sldId id="476" r:id="rId13"/>
    <p:sldId id="477" r:id="rId14"/>
    <p:sldId id="478" r:id="rId15"/>
    <p:sldId id="479" r:id="rId16"/>
    <p:sldId id="480" r:id="rId17"/>
    <p:sldId id="481" r:id="rId18"/>
    <p:sldId id="482" r:id="rId19"/>
    <p:sldId id="483" r:id="rId20"/>
    <p:sldId id="484" r:id="rId21"/>
    <p:sldId id="485" r:id="rId22"/>
    <p:sldId id="486" r:id="rId23"/>
    <p:sldId id="487" r:id="rId24"/>
    <p:sldId id="488" r:id="rId25"/>
    <p:sldId id="489" r:id="rId26"/>
    <p:sldId id="490" r:id="rId27"/>
    <p:sldId id="491" r:id="rId28"/>
    <p:sldId id="492" r:id="rId29"/>
    <p:sldId id="493" r:id="rId30"/>
    <p:sldId id="494" r:id="rId31"/>
    <p:sldId id="495" r:id="rId32"/>
    <p:sldId id="496" r:id="rId33"/>
    <p:sldId id="497" r:id="rId34"/>
    <p:sldId id="498" r:id="rId35"/>
    <p:sldId id="499" r:id="rId36"/>
    <p:sldId id="500" r:id="rId37"/>
    <p:sldId id="501" r:id="rId38"/>
    <p:sldId id="502" r:id="rId39"/>
    <p:sldId id="503" r:id="rId40"/>
    <p:sldId id="504" r:id="rId41"/>
    <p:sldId id="505" r:id="rId42"/>
    <p:sldId id="506" r:id="rId43"/>
    <p:sldId id="507" r:id="rId44"/>
    <p:sldId id="508" r:id="rId45"/>
    <p:sldId id="509" r:id="rId46"/>
    <p:sldId id="510" r:id="rId47"/>
    <p:sldId id="511" r:id="rId48"/>
    <p:sldId id="512" r:id="rId49"/>
    <p:sldId id="513" r:id="rId50"/>
    <p:sldId id="514" r:id="rId51"/>
    <p:sldId id="515" r:id="rId52"/>
    <p:sldId id="516" r:id="rId53"/>
    <p:sldId id="517" r:id="rId54"/>
    <p:sldId id="518" r:id="rId55"/>
    <p:sldId id="519" r:id="rId56"/>
    <p:sldId id="520" r:id="rId57"/>
    <p:sldId id="521" r:id="rId58"/>
    <p:sldId id="522" r:id="rId59"/>
    <p:sldId id="523" r:id="rId60"/>
    <p:sldId id="524" r:id="rId61"/>
    <p:sldId id="525" r:id="rId62"/>
    <p:sldId id="526" r:id="rId63"/>
    <p:sldId id="527" r:id="rId64"/>
    <p:sldId id="528" r:id="rId65"/>
    <p:sldId id="529" r:id="rId66"/>
    <p:sldId id="530" r:id="rId67"/>
    <p:sldId id="531" r:id="rId68"/>
    <p:sldId id="532" r:id="rId69"/>
    <p:sldId id="533" r:id="rId70"/>
    <p:sldId id="534" r:id="rId71"/>
    <p:sldId id="535" r:id="rId72"/>
    <p:sldId id="536" r:id="rId73"/>
    <p:sldId id="537" r:id="rId74"/>
    <p:sldId id="538" r:id="rId75"/>
    <p:sldId id="539" r:id="rId76"/>
    <p:sldId id="540" r:id="rId77"/>
    <p:sldId id="541" r:id="rId7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b="1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b="1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b="1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b="1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b="1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0000"/>
    <a:srgbClr val="FFCC00"/>
    <a:srgbClr val="FF3300"/>
    <a:srgbClr val="993300"/>
    <a:srgbClr val="00CC00"/>
    <a:srgbClr val="CC33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74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94"/>
    </p:cViewPr>
  </p:sorterViewPr>
  <p:gridSpacing cx="360045" cy="36004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200"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1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200"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1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21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200"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1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200"/>
            </a:lvl1pPr>
          </a:lstStyle>
          <a:p>
            <a:pPr>
              <a:defRPr/>
            </a:pPr>
            <a:fld id="{92398B47-32BE-4535-B5FA-3C67B2FAC3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A5EB77-F56E-497F-BF92-6BA0E8065161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4686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5B181D6-8843-43F7-8DB7-C42A4E765B33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0347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5B181D6-8843-43F7-8DB7-C42A4E765B33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352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4EA6-DD18-4A1C-9872-32A665E57011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337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4EA6-DD18-4A1C-9872-32A665E57011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904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E52AF9-6CB6-41F4-A568-BC1BE0FFBDE9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3801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9DF61C-6BDA-4223-9277-E33345781101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074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787052-4C6A-43DA-9274-63DA51E6500B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489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81BC4E6-0935-4ED9-9C7F-DA215E513561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0914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5EC211-C633-4997-87CF-809B73F364F6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033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864757-739C-4962-993D-C4B183FE381C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207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4939B8-1D56-4578-A477-31B651E4EA24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2617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D5100EC-30F3-445B-A304-5D98138474DB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7203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0EA57-4D28-4A05-AE6A-7FEE5274A06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7853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4B68DF-0B30-4757-BF49-4908C9F40F9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0908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AFAD97-3CF5-40F2-8784-D15E60BDDE0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29625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50C69F-3F2B-46F1-A7DB-AC76A39E9D6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9866242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61369C-2DDF-4010-BC0D-02AC67BDBAD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1768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378DE9-9401-4F60-9E8A-135C0482F3B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6747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A45D3D-D2FC-4EF6-88E6-9101131DFE9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7150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F257FE-C96E-4529-A6F8-E504E01FB0D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35077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ADBD5B-D914-4410-B869-DB0674EE058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25070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1A7D19-A397-40BD-9131-AB6BEB248CA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6312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66943A-A3FA-4F94-BDB1-E8AF72EA986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61917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25145D-96B5-4CFE-8FA6-F72F8CF9F06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38020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826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826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8826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D926A176-B171-4ED5-A3E4-192AC247586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iments.withgoogle.com/collection/a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quickdraw.withgoogle.com/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setosa.io/ev/image-kernels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people/karpathy/convnetjs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4 </a:t>
            </a:r>
            <a:br>
              <a:rPr lang="en-US" dirty="0"/>
            </a:br>
            <a:r>
              <a:rPr lang="en-US" dirty="0"/>
              <a:t>Deep Learning 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2745" y="3600450"/>
            <a:ext cx="6400800" cy="1752600"/>
          </a:xfrm>
        </p:spPr>
        <p:txBody>
          <a:bodyPr/>
          <a:lstStyle/>
          <a:p>
            <a:r>
              <a:rPr lang="en-US" b="1" dirty="0">
                <a:ea typeface="inherit"/>
                <a:cs typeface="inherit"/>
              </a:rPr>
              <a:t>CS 180 – Intelligent Systems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25515" y="5070475"/>
            <a:ext cx="56980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Dr. Victor Chen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Fall 2022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12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462398"/>
            <a:ext cx="7772400" cy="416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7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476750" y="109538"/>
            <a:ext cx="4262438" cy="931862"/>
          </a:xfrm>
        </p:spPr>
        <p:txBody>
          <a:bodyPr/>
          <a:lstStyle/>
          <a:p>
            <a:pPr eaLnBrk="1" hangingPunct="1"/>
            <a:r>
              <a:rPr lang="en-GB" altLang="en-US" dirty="0">
                <a:solidFill>
                  <a:schemeClr val="tx1"/>
                </a:solidFill>
              </a:rPr>
              <a:t>Feature detectors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 dirty="0"/>
          </a:p>
        </p:txBody>
      </p:sp>
      <p:pic>
        <p:nvPicPr>
          <p:cNvPr id="32772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95275"/>
            <a:ext cx="3983038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6" descr="http://mechanicalforex.com/wp-content/uploads/2011/06/N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3" y="2076449"/>
            <a:ext cx="4167187" cy="451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11"/>
          <p:cNvSpPr>
            <a:spLocks noChangeArrowheads="1"/>
          </p:cNvSpPr>
          <p:nvPr/>
        </p:nvSpPr>
        <p:spPr bwMode="auto">
          <a:xfrm>
            <a:off x="3867150" y="2606676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75" name="Rectangle 11"/>
          <p:cNvSpPr>
            <a:spLocks noChangeArrowheads="1"/>
          </p:cNvSpPr>
          <p:nvPr/>
        </p:nvSpPr>
        <p:spPr bwMode="auto">
          <a:xfrm>
            <a:off x="3867150" y="3195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76" name="Rectangle 4"/>
          <p:cNvSpPr>
            <a:spLocks noChangeArrowheads="1"/>
          </p:cNvSpPr>
          <p:nvPr/>
        </p:nvSpPr>
        <p:spPr bwMode="auto">
          <a:xfrm>
            <a:off x="3857625" y="375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77" name="Rectangle 129"/>
          <p:cNvSpPr>
            <a:spLocks noChangeArrowheads="1"/>
          </p:cNvSpPr>
          <p:nvPr/>
        </p:nvSpPr>
        <p:spPr bwMode="auto">
          <a:xfrm>
            <a:off x="3886200" y="44148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78" name="Rectangle 129"/>
          <p:cNvSpPr>
            <a:spLocks noChangeArrowheads="1"/>
          </p:cNvSpPr>
          <p:nvPr/>
        </p:nvSpPr>
        <p:spPr bwMode="auto">
          <a:xfrm>
            <a:off x="3886200" y="5084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80" name="Rectangle 3"/>
          <p:cNvSpPr>
            <a:spLocks noChangeArrowheads="1"/>
          </p:cNvSpPr>
          <p:nvPr/>
        </p:nvSpPr>
        <p:spPr bwMode="auto">
          <a:xfrm>
            <a:off x="238125" y="35718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81" name="Rectangle 4"/>
          <p:cNvSpPr>
            <a:spLocks noChangeArrowheads="1"/>
          </p:cNvSpPr>
          <p:nvPr/>
        </p:nvSpPr>
        <p:spPr bwMode="auto">
          <a:xfrm>
            <a:off x="847725" y="35718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82" name="Rectangle 5"/>
          <p:cNvSpPr>
            <a:spLocks noChangeArrowheads="1"/>
          </p:cNvSpPr>
          <p:nvPr/>
        </p:nvSpPr>
        <p:spPr bwMode="auto">
          <a:xfrm>
            <a:off x="1152525" y="357187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83" name="Rectangle 6"/>
          <p:cNvSpPr>
            <a:spLocks noChangeArrowheads="1"/>
          </p:cNvSpPr>
          <p:nvPr/>
        </p:nvSpPr>
        <p:spPr bwMode="auto">
          <a:xfrm>
            <a:off x="542925" y="35718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84" name="Rectangle 7"/>
          <p:cNvSpPr>
            <a:spLocks noChangeArrowheads="1"/>
          </p:cNvSpPr>
          <p:nvPr/>
        </p:nvSpPr>
        <p:spPr bwMode="auto">
          <a:xfrm>
            <a:off x="238125" y="38766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85" name="Rectangle 8"/>
          <p:cNvSpPr>
            <a:spLocks noChangeArrowheads="1"/>
          </p:cNvSpPr>
          <p:nvPr/>
        </p:nvSpPr>
        <p:spPr bwMode="auto">
          <a:xfrm>
            <a:off x="847725" y="3876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86" name="Rectangle 9"/>
          <p:cNvSpPr>
            <a:spLocks noChangeArrowheads="1"/>
          </p:cNvSpPr>
          <p:nvPr/>
        </p:nvSpPr>
        <p:spPr bwMode="auto">
          <a:xfrm>
            <a:off x="1152525" y="387667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87" name="Rectangle 10"/>
          <p:cNvSpPr>
            <a:spLocks noChangeArrowheads="1"/>
          </p:cNvSpPr>
          <p:nvPr/>
        </p:nvSpPr>
        <p:spPr bwMode="auto">
          <a:xfrm>
            <a:off x="542925" y="3876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88" name="Rectangle 11"/>
          <p:cNvSpPr>
            <a:spLocks noChangeArrowheads="1"/>
          </p:cNvSpPr>
          <p:nvPr/>
        </p:nvSpPr>
        <p:spPr bwMode="auto">
          <a:xfrm>
            <a:off x="2381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89" name="Rectangle 12"/>
          <p:cNvSpPr>
            <a:spLocks noChangeArrowheads="1"/>
          </p:cNvSpPr>
          <p:nvPr/>
        </p:nvSpPr>
        <p:spPr bwMode="auto">
          <a:xfrm>
            <a:off x="8477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90" name="Rectangle 13"/>
          <p:cNvSpPr>
            <a:spLocks noChangeArrowheads="1"/>
          </p:cNvSpPr>
          <p:nvPr/>
        </p:nvSpPr>
        <p:spPr bwMode="auto">
          <a:xfrm>
            <a:off x="11525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91" name="Rectangle 14"/>
          <p:cNvSpPr>
            <a:spLocks noChangeArrowheads="1"/>
          </p:cNvSpPr>
          <p:nvPr/>
        </p:nvSpPr>
        <p:spPr bwMode="auto">
          <a:xfrm>
            <a:off x="5429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92" name="Rectangle 15"/>
          <p:cNvSpPr>
            <a:spLocks noChangeArrowheads="1"/>
          </p:cNvSpPr>
          <p:nvPr/>
        </p:nvSpPr>
        <p:spPr bwMode="auto">
          <a:xfrm>
            <a:off x="2381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93" name="Rectangle 16"/>
          <p:cNvSpPr>
            <a:spLocks noChangeArrowheads="1"/>
          </p:cNvSpPr>
          <p:nvPr/>
        </p:nvSpPr>
        <p:spPr bwMode="auto">
          <a:xfrm>
            <a:off x="8477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94" name="Rectangle 17"/>
          <p:cNvSpPr>
            <a:spLocks noChangeArrowheads="1"/>
          </p:cNvSpPr>
          <p:nvPr/>
        </p:nvSpPr>
        <p:spPr bwMode="auto">
          <a:xfrm>
            <a:off x="11525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95" name="Rectangle 18"/>
          <p:cNvSpPr>
            <a:spLocks noChangeArrowheads="1"/>
          </p:cNvSpPr>
          <p:nvPr/>
        </p:nvSpPr>
        <p:spPr bwMode="auto">
          <a:xfrm>
            <a:off x="5429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96" name="Rectangle 19"/>
          <p:cNvSpPr>
            <a:spLocks noChangeArrowheads="1"/>
          </p:cNvSpPr>
          <p:nvPr/>
        </p:nvSpPr>
        <p:spPr bwMode="auto">
          <a:xfrm>
            <a:off x="2381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97" name="Rectangle 20"/>
          <p:cNvSpPr>
            <a:spLocks noChangeArrowheads="1"/>
          </p:cNvSpPr>
          <p:nvPr/>
        </p:nvSpPr>
        <p:spPr bwMode="auto">
          <a:xfrm>
            <a:off x="8477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98" name="Rectangle 21"/>
          <p:cNvSpPr>
            <a:spLocks noChangeArrowheads="1"/>
          </p:cNvSpPr>
          <p:nvPr/>
        </p:nvSpPr>
        <p:spPr bwMode="auto">
          <a:xfrm>
            <a:off x="11525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99" name="Rectangle 22"/>
          <p:cNvSpPr>
            <a:spLocks noChangeArrowheads="1"/>
          </p:cNvSpPr>
          <p:nvPr/>
        </p:nvSpPr>
        <p:spPr bwMode="auto">
          <a:xfrm>
            <a:off x="5429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00" name="Rectangle 127"/>
          <p:cNvSpPr>
            <a:spLocks noChangeArrowheads="1"/>
          </p:cNvSpPr>
          <p:nvPr/>
        </p:nvSpPr>
        <p:spPr bwMode="auto">
          <a:xfrm>
            <a:off x="542925" y="38766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01" name="Rectangle 128"/>
          <p:cNvSpPr>
            <a:spLocks noChangeArrowheads="1"/>
          </p:cNvSpPr>
          <p:nvPr/>
        </p:nvSpPr>
        <p:spPr bwMode="auto">
          <a:xfrm>
            <a:off x="847725" y="38766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02" name="Rectangle 129"/>
          <p:cNvSpPr>
            <a:spLocks noChangeArrowheads="1"/>
          </p:cNvSpPr>
          <p:nvPr/>
        </p:nvSpPr>
        <p:spPr bwMode="auto">
          <a:xfrm>
            <a:off x="542925" y="35718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03" name="Rectangle 130"/>
          <p:cNvSpPr>
            <a:spLocks noChangeArrowheads="1"/>
          </p:cNvSpPr>
          <p:nvPr/>
        </p:nvSpPr>
        <p:spPr bwMode="auto">
          <a:xfrm>
            <a:off x="542925" y="41814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04" name="Rectangle 131"/>
          <p:cNvSpPr>
            <a:spLocks noChangeArrowheads="1"/>
          </p:cNvSpPr>
          <p:nvPr/>
        </p:nvSpPr>
        <p:spPr bwMode="auto">
          <a:xfrm>
            <a:off x="542925" y="448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05" name="Rectangle 132"/>
          <p:cNvSpPr>
            <a:spLocks noChangeArrowheads="1"/>
          </p:cNvSpPr>
          <p:nvPr/>
        </p:nvSpPr>
        <p:spPr bwMode="auto">
          <a:xfrm>
            <a:off x="847725" y="47910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06" name="Rectangle 3"/>
          <p:cNvSpPr>
            <a:spLocks noChangeArrowheads="1"/>
          </p:cNvSpPr>
          <p:nvPr/>
        </p:nvSpPr>
        <p:spPr bwMode="auto">
          <a:xfrm>
            <a:off x="1477963" y="3581400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07" name="Rectangle 4"/>
          <p:cNvSpPr>
            <a:spLocks noChangeArrowheads="1"/>
          </p:cNvSpPr>
          <p:nvPr/>
        </p:nvSpPr>
        <p:spPr bwMode="auto">
          <a:xfrm>
            <a:off x="2087563" y="3581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08" name="Rectangle 6"/>
          <p:cNvSpPr>
            <a:spLocks noChangeArrowheads="1"/>
          </p:cNvSpPr>
          <p:nvPr/>
        </p:nvSpPr>
        <p:spPr bwMode="auto">
          <a:xfrm>
            <a:off x="1782763" y="3581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09" name="Rectangle 7"/>
          <p:cNvSpPr>
            <a:spLocks noChangeArrowheads="1"/>
          </p:cNvSpPr>
          <p:nvPr/>
        </p:nvSpPr>
        <p:spPr bwMode="auto">
          <a:xfrm>
            <a:off x="1477963" y="3886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10" name="Rectangle 8"/>
          <p:cNvSpPr>
            <a:spLocks noChangeArrowheads="1"/>
          </p:cNvSpPr>
          <p:nvPr/>
        </p:nvSpPr>
        <p:spPr bwMode="auto">
          <a:xfrm>
            <a:off x="2087563" y="3886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11" name="Rectangle 10"/>
          <p:cNvSpPr>
            <a:spLocks noChangeArrowheads="1"/>
          </p:cNvSpPr>
          <p:nvPr/>
        </p:nvSpPr>
        <p:spPr bwMode="auto">
          <a:xfrm>
            <a:off x="1782763" y="3886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12" name="Rectangle 11"/>
          <p:cNvSpPr>
            <a:spLocks noChangeArrowheads="1"/>
          </p:cNvSpPr>
          <p:nvPr/>
        </p:nvSpPr>
        <p:spPr bwMode="auto">
          <a:xfrm>
            <a:off x="1477963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13" name="Rectangle 12"/>
          <p:cNvSpPr>
            <a:spLocks noChangeArrowheads="1"/>
          </p:cNvSpPr>
          <p:nvPr/>
        </p:nvSpPr>
        <p:spPr bwMode="auto">
          <a:xfrm>
            <a:off x="2087563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14" name="Rectangle 14"/>
          <p:cNvSpPr>
            <a:spLocks noChangeArrowheads="1"/>
          </p:cNvSpPr>
          <p:nvPr/>
        </p:nvSpPr>
        <p:spPr bwMode="auto">
          <a:xfrm>
            <a:off x="1782763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15" name="Rectangle 15"/>
          <p:cNvSpPr>
            <a:spLocks noChangeArrowheads="1"/>
          </p:cNvSpPr>
          <p:nvPr/>
        </p:nvSpPr>
        <p:spPr bwMode="auto">
          <a:xfrm>
            <a:off x="1477963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16" name="Rectangle 16"/>
          <p:cNvSpPr>
            <a:spLocks noChangeArrowheads="1"/>
          </p:cNvSpPr>
          <p:nvPr/>
        </p:nvSpPr>
        <p:spPr bwMode="auto">
          <a:xfrm>
            <a:off x="2087563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17" name="Rectangle 18"/>
          <p:cNvSpPr>
            <a:spLocks noChangeArrowheads="1"/>
          </p:cNvSpPr>
          <p:nvPr/>
        </p:nvSpPr>
        <p:spPr bwMode="auto">
          <a:xfrm>
            <a:off x="1782763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18" name="Rectangle 19"/>
          <p:cNvSpPr>
            <a:spLocks noChangeArrowheads="1"/>
          </p:cNvSpPr>
          <p:nvPr/>
        </p:nvSpPr>
        <p:spPr bwMode="auto">
          <a:xfrm>
            <a:off x="1477963" y="4800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19" name="Rectangle 20"/>
          <p:cNvSpPr>
            <a:spLocks noChangeArrowheads="1"/>
          </p:cNvSpPr>
          <p:nvPr/>
        </p:nvSpPr>
        <p:spPr bwMode="auto">
          <a:xfrm>
            <a:off x="2087563" y="4800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20" name="Rectangle 22"/>
          <p:cNvSpPr>
            <a:spLocks noChangeArrowheads="1"/>
          </p:cNvSpPr>
          <p:nvPr/>
        </p:nvSpPr>
        <p:spPr bwMode="auto">
          <a:xfrm>
            <a:off x="1477963" y="4800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21" name="Rectangle 127"/>
          <p:cNvSpPr>
            <a:spLocks noChangeArrowheads="1"/>
          </p:cNvSpPr>
          <p:nvPr/>
        </p:nvSpPr>
        <p:spPr bwMode="auto">
          <a:xfrm>
            <a:off x="1782763" y="3886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22" name="Rectangle 128"/>
          <p:cNvSpPr>
            <a:spLocks noChangeArrowheads="1"/>
          </p:cNvSpPr>
          <p:nvPr/>
        </p:nvSpPr>
        <p:spPr bwMode="auto">
          <a:xfrm>
            <a:off x="1773238" y="5114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23" name="Rectangle 129"/>
          <p:cNvSpPr>
            <a:spLocks noChangeArrowheads="1"/>
          </p:cNvSpPr>
          <p:nvPr/>
        </p:nvSpPr>
        <p:spPr bwMode="auto">
          <a:xfrm>
            <a:off x="1782763" y="35814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24" name="Rectangle 130"/>
          <p:cNvSpPr>
            <a:spLocks noChangeArrowheads="1"/>
          </p:cNvSpPr>
          <p:nvPr/>
        </p:nvSpPr>
        <p:spPr bwMode="auto">
          <a:xfrm>
            <a:off x="1782763" y="41910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25" name="Rectangle 131"/>
          <p:cNvSpPr>
            <a:spLocks noChangeArrowheads="1"/>
          </p:cNvSpPr>
          <p:nvPr/>
        </p:nvSpPr>
        <p:spPr bwMode="auto">
          <a:xfrm>
            <a:off x="1782763" y="44958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26" name="Rectangle 132"/>
          <p:cNvSpPr>
            <a:spLocks noChangeArrowheads="1"/>
          </p:cNvSpPr>
          <p:nvPr/>
        </p:nvSpPr>
        <p:spPr bwMode="auto">
          <a:xfrm>
            <a:off x="2087563" y="48006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27" name="Rectangle 3"/>
          <p:cNvSpPr>
            <a:spLocks noChangeArrowheads="1"/>
          </p:cNvSpPr>
          <p:nvPr/>
        </p:nvSpPr>
        <p:spPr bwMode="auto">
          <a:xfrm>
            <a:off x="2587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28" name="Rectangle 4"/>
          <p:cNvSpPr>
            <a:spLocks noChangeArrowheads="1"/>
          </p:cNvSpPr>
          <p:nvPr/>
        </p:nvSpPr>
        <p:spPr bwMode="auto">
          <a:xfrm>
            <a:off x="8683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29" name="Rectangle 5"/>
          <p:cNvSpPr>
            <a:spLocks noChangeArrowheads="1"/>
          </p:cNvSpPr>
          <p:nvPr/>
        </p:nvSpPr>
        <p:spPr bwMode="auto">
          <a:xfrm>
            <a:off x="11731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30" name="Rectangle 6"/>
          <p:cNvSpPr>
            <a:spLocks noChangeArrowheads="1"/>
          </p:cNvSpPr>
          <p:nvPr/>
        </p:nvSpPr>
        <p:spPr bwMode="auto">
          <a:xfrm>
            <a:off x="5635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31" name="Rectangle 7"/>
          <p:cNvSpPr>
            <a:spLocks noChangeArrowheads="1"/>
          </p:cNvSpPr>
          <p:nvPr/>
        </p:nvSpPr>
        <p:spPr bwMode="auto">
          <a:xfrm>
            <a:off x="258763" y="5410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32" name="Rectangle 8"/>
          <p:cNvSpPr>
            <a:spLocks noChangeArrowheads="1"/>
          </p:cNvSpPr>
          <p:nvPr/>
        </p:nvSpPr>
        <p:spPr bwMode="auto">
          <a:xfrm>
            <a:off x="868363" y="5410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33" name="Rectangle 9"/>
          <p:cNvSpPr>
            <a:spLocks noChangeArrowheads="1"/>
          </p:cNvSpPr>
          <p:nvPr/>
        </p:nvSpPr>
        <p:spPr bwMode="auto">
          <a:xfrm>
            <a:off x="1173163" y="5410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34" name="Rectangle 10"/>
          <p:cNvSpPr>
            <a:spLocks noChangeArrowheads="1"/>
          </p:cNvSpPr>
          <p:nvPr/>
        </p:nvSpPr>
        <p:spPr bwMode="auto">
          <a:xfrm>
            <a:off x="563563" y="5410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35" name="Rectangle 11"/>
          <p:cNvSpPr>
            <a:spLocks noChangeArrowheads="1"/>
          </p:cNvSpPr>
          <p:nvPr/>
        </p:nvSpPr>
        <p:spPr bwMode="auto">
          <a:xfrm>
            <a:off x="2587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36" name="Rectangle 12"/>
          <p:cNvSpPr>
            <a:spLocks noChangeArrowheads="1"/>
          </p:cNvSpPr>
          <p:nvPr/>
        </p:nvSpPr>
        <p:spPr bwMode="auto">
          <a:xfrm>
            <a:off x="8683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37" name="Rectangle 13"/>
          <p:cNvSpPr>
            <a:spLocks noChangeArrowheads="1"/>
          </p:cNvSpPr>
          <p:nvPr/>
        </p:nvSpPr>
        <p:spPr bwMode="auto">
          <a:xfrm>
            <a:off x="11731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38" name="Rectangle 14"/>
          <p:cNvSpPr>
            <a:spLocks noChangeArrowheads="1"/>
          </p:cNvSpPr>
          <p:nvPr/>
        </p:nvSpPr>
        <p:spPr bwMode="auto">
          <a:xfrm>
            <a:off x="5635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39" name="Rectangle 15"/>
          <p:cNvSpPr>
            <a:spLocks noChangeArrowheads="1"/>
          </p:cNvSpPr>
          <p:nvPr/>
        </p:nvSpPr>
        <p:spPr bwMode="auto">
          <a:xfrm>
            <a:off x="2587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40" name="Rectangle 16"/>
          <p:cNvSpPr>
            <a:spLocks noChangeArrowheads="1"/>
          </p:cNvSpPr>
          <p:nvPr/>
        </p:nvSpPr>
        <p:spPr bwMode="auto">
          <a:xfrm>
            <a:off x="8683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41" name="Rectangle 17"/>
          <p:cNvSpPr>
            <a:spLocks noChangeArrowheads="1"/>
          </p:cNvSpPr>
          <p:nvPr/>
        </p:nvSpPr>
        <p:spPr bwMode="auto">
          <a:xfrm>
            <a:off x="11731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42" name="Rectangle 18"/>
          <p:cNvSpPr>
            <a:spLocks noChangeArrowheads="1"/>
          </p:cNvSpPr>
          <p:nvPr/>
        </p:nvSpPr>
        <p:spPr bwMode="auto">
          <a:xfrm>
            <a:off x="5635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43" name="Rectangle 127"/>
          <p:cNvSpPr>
            <a:spLocks noChangeArrowheads="1"/>
          </p:cNvSpPr>
          <p:nvPr/>
        </p:nvSpPr>
        <p:spPr bwMode="auto">
          <a:xfrm>
            <a:off x="1508125" y="4770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44" name="Rectangle 128"/>
          <p:cNvSpPr>
            <a:spLocks noChangeArrowheads="1"/>
          </p:cNvSpPr>
          <p:nvPr/>
        </p:nvSpPr>
        <p:spPr bwMode="auto">
          <a:xfrm>
            <a:off x="868363" y="5410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45" name="Rectangle 129"/>
          <p:cNvSpPr>
            <a:spLocks noChangeArrowheads="1"/>
          </p:cNvSpPr>
          <p:nvPr/>
        </p:nvSpPr>
        <p:spPr bwMode="auto">
          <a:xfrm>
            <a:off x="1193800" y="57150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46" name="Rectangle 130"/>
          <p:cNvSpPr>
            <a:spLocks noChangeArrowheads="1"/>
          </p:cNvSpPr>
          <p:nvPr/>
        </p:nvSpPr>
        <p:spPr bwMode="auto">
          <a:xfrm>
            <a:off x="858838" y="447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47" name="Rectangle 131"/>
          <p:cNvSpPr>
            <a:spLocks noChangeArrowheads="1"/>
          </p:cNvSpPr>
          <p:nvPr/>
        </p:nvSpPr>
        <p:spPr bwMode="auto">
          <a:xfrm>
            <a:off x="1184275" y="47799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48" name="Rectangle 3"/>
          <p:cNvSpPr>
            <a:spLocks noChangeArrowheads="1"/>
          </p:cNvSpPr>
          <p:nvPr/>
        </p:nvSpPr>
        <p:spPr bwMode="auto">
          <a:xfrm>
            <a:off x="1468438" y="5114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49" name="Rectangle 4"/>
          <p:cNvSpPr>
            <a:spLocks noChangeArrowheads="1"/>
          </p:cNvSpPr>
          <p:nvPr/>
        </p:nvSpPr>
        <p:spPr bwMode="auto">
          <a:xfrm>
            <a:off x="2078038" y="5114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50" name="Rectangle 6"/>
          <p:cNvSpPr>
            <a:spLocks noChangeArrowheads="1"/>
          </p:cNvSpPr>
          <p:nvPr/>
        </p:nvSpPr>
        <p:spPr bwMode="auto">
          <a:xfrm>
            <a:off x="1468438" y="5114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51" name="Rectangle 7"/>
          <p:cNvSpPr>
            <a:spLocks noChangeArrowheads="1"/>
          </p:cNvSpPr>
          <p:nvPr/>
        </p:nvSpPr>
        <p:spPr bwMode="auto">
          <a:xfrm>
            <a:off x="1762125" y="48006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52" name="Rectangle 8"/>
          <p:cNvSpPr>
            <a:spLocks noChangeArrowheads="1"/>
          </p:cNvSpPr>
          <p:nvPr/>
        </p:nvSpPr>
        <p:spPr bwMode="auto">
          <a:xfrm>
            <a:off x="2078038" y="5419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53" name="Rectangle 10"/>
          <p:cNvSpPr>
            <a:spLocks noChangeArrowheads="1"/>
          </p:cNvSpPr>
          <p:nvPr/>
        </p:nvSpPr>
        <p:spPr bwMode="auto">
          <a:xfrm>
            <a:off x="1468438" y="5419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54" name="Rectangle 11"/>
          <p:cNvSpPr>
            <a:spLocks noChangeArrowheads="1"/>
          </p:cNvSpPr>
          <p:nvPr/>
        </p:nvSpPr>
        <p:spPr bwMode="auto">
          <a:xfrm>
            <a:off x="1468438" y="572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55" name="Rectangle 12"/>
          <p:cNvSpPr>
            <a:spLocks noChangeArrowheads="1"/>
          </p:cNvSpPr>
          <p:nvPr/>
        </p:nvSpPr>
        <p:spPr bwMode="auto">
          <a:xfrm>
            <a:off x="2078038" y="572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56" name="Rectangle 14"/>
          <p:cNvSpPr>
            <a:spLocks noChangeArrowheads="1"/>
          </p:cNvSpPr>
          <p:nvPr/>
        </p:nvSpPr>
        <p:spPr bwMode="auto">
          <a:xfrm>
            <a:off x="1468438" y="572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57" name="Rectangle 15"/>
          <p:cNvSpPr>
            <a:spLocks noChangeArrowheads="1"/>
          </p:cNvSpPr>
          <p:nvPr/>
        </p:nvSpPr>
        <p:spPr bwMode="auto">
          <a:xfrm>
            <a:off x="1468438" y="6029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58" name="Rectangle 16"/>
          <p:cNvSpPr>
            <a:spLocks noChangeArrowheads="1"/>
          </p:cNvSpPr>
          <p:nvPr/>
        </p:nvSpPr>
        <p:spPr bwMode="auto">
          <a:xfrm>
            <a:off x="2078038" y="6029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59" name="Rectangle 18"/>
          <p:cNvSpPr>
            <a:spLocks noChangeArrowheads="1"/>
          </p:cNvSpPr>
          <p:nvPr/>
        </p:nvSpPr>
        <p:spPr bwMode="auto">
          <a:xfrm>
            <a:off x="1468438" y="6029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60" name="Rectangle 127"/>
          <p:cNvSpPr>
            <a:spLocks noChangeArrowheads="1"/>
          </p:cNvSpPr>
          <p:nvPr/>
        </p:nvSpPr>
        <p:spPr bwMode="auto">
          <a:xfrm>
            <a:off x="1468438" y="54197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61" name="Rectangle 128"/>
          <p:cNvSpPr>
            <a:spLocks noChangeArrowheads="1"/>
          </p:cNvSpPr>
          <p:nvPr/>
        </p:nvSpPr>
        <p:spPr bwMode="auto">
          <a:xfrm>
            <a:off x="542925" y="48101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62" name="Rectangle 129"/>
          <p:cNvSpPr>
            <a:spLocks noChangeArrowheads="1"/>
          </p:cNvSpPr>
          <p:nvPr/>
        </p:nvSpPr>
        <p:spPr bwMode="auto">
          <a:xfrm>
            <a:off x="1468438" y="5114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63" name="Rectangle 130"/>
          <p:cNvSpPr>
            <a:spLocks noChangeArrowheads="1"/>
          </p:cNvSpPr>
          <p:nvPr/>
        </p:nvSpPr>
        <p:spPr bwMode="auto">
          <a:xfrm>
            <a:off x="1468438" y="5724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64" name="Rectangle 131"/>
          <p:cNvSpPr>
            <a:spLocks noChangeArrowheads="1"/>
          </p:cNvSpPr>
          <p:nvPr/>
        </p:nvSpPr>
        <p:spPr bwMode="auto">
          <a:xfrm>
            <a:off x="1468438" y="60293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65" name="Rectangle 11"/>
          <p:cNvSpPr>
            <a:spLocks noChangeArrowheads="1"/>
          </p:cNvSpPr>
          <p:nvPr/>
        </p:nvSpPr>
        <p:spPr bwMode="auto">
          <a:xfrm>
            <a:off x="249238" y="3876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66" name="Rectangle 11"/>
          <p:cNvSpPr>
            <a:spLocks noChangeArrowheads="1"/>
          </p:cNvSpPr>
          <p:nvPr/>
        </p:nvSpPr>
        <p:spPr bwMode="auto">
          <a:xfrm>
            <a:off x="542925" y="3560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67" name="Rectangle 22"/>
          <p:cNvSpPr>
            <a:spLocks noChangeArrowheads="1"/>
          </p:cNvSpPr>
          <p:nvPr/>
        </p:nvSpPr>
        <p:spPr bwMode="auto">
          <a:xfrm>
            <a:off x="269875" y="5389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68" name="Rectangle 21"/>
          <p:cNvSpPr>
            <a:spLocks noChangeArrowheads="1"/>
          </p:cNvSpPr>
          <p:nvPr/>
        </p:nvSpPr>
        <p:spPr bwMode="auto">
          <a:xfrm>
            <a:off x="2087563" y="4810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69" name="Rectangle 21"/>
          <p:cNvSpPr>
            <a:spLocks noChangeArrowheads="1"/>
          </p:cNvSpPr>
          <p:nvPr/>
        </p:nvSpPr>
        <p:spPr bwMode="auto">
          <a:xfrm>
            <a:off x="889000" y="5400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70" name="Rectangle 15"/>
          <p:cNvSpPr>
            <a:spLocks noChangeArrowheads="1"/>
          </p:cNvSpPr>
          <p:nvPr/>
        </p:nvSpPr>
        <p:spPr bwMode="auto">
          <a:xfrm>
            <a:off x="1773238" y="5400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71" name="Rectangle 16"/>
          <p:cNvSpPr>
            <a:spLocks noChangeArrowheads="1"/>
          </p:cNvSpPr>
          <p:nvPr/>
        </p:nvSpPr>
        <p:spPr bwMode="auto">
          <a:xfrm>
            <a:off x="1793875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72" name="Rectangle 16"/>
          <p:cNvSpPr>
            <a:spLocks noChangeArrowheads="1"/>
          </p:cNvSpPr>
          <p:nvPr/>
        </p:nvSpPr>
        <p:spPr bwMode="auto">
          <a:xfrm>
            <a:off x="1793875" y="5705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873" name="Rectangle 131"/>
          <p:cNvSpPr>
            <a:spLocks noChangeArrowheads="1"/>
          </p:cNvSpPr>
          <p:nvPr/>
        </p:nvSpPr>
        <p:spPr bwMode="auto">
          <a:xfrm>
            <a:off x="1184275" y="6010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6" name="Rectangle 16"/>
          <p:cNvSpPr>
            <a:spLocks noChangeArrowheads="1"/>
          </p:cNvSpPr>
          <p:nvPr/>
        </p:nvSpPr>
        <p:spPr bwMode="auto">
          <a:xfrm>
            <a:off x="3857625" y="6009481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081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624388" y="66675"/>
            <a:ext cx="3976687" cy="847725"/>
          </a:xfrm>
        </p:spPr>
        <p:txBody>
          <a:bodyPr/>
          <a:lstStyle/>
          <a:p>
            <a:pPr eaLnBrk="1" hangingPunct="1"/>
            <a:r>
              <a:rPr lang="en-GB" altLang="en-US" sz="2400" i="1" dirty="0">
                <a:solidFill>
                  <a:srgbClr val="FF3300"/>
                </a:solidFill>
              </a:rPr>
              <a:t>What is this neuron doing?</a:t>
            </a:r>
            <a:endParaRPr lang="en-GB" altLang="en-US" sz="2400" dirty="0">
              <a:solidFill>
                <a:srgbClr val="FF3300"/>
              </a:solidFill>
            </a:endParaRP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33796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95275"/>
            <a:ext cx="3983038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6" descr="http://mechanicalforex.com/wp-content/uploads/2011/06/N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2257425"/>
            <a:ext cx="4213225" cy="443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3"/>
          <p:cNvSpPr>
            <a:spLocks noChangeArrowheads="1"/>
          </p:cNvSpPr>
          <p:nvPr/>
        </p:nvSpPr>
        <p:spPr bwMode="auto">
          <a:xfrm>
            <a:off x="238125" y="35718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799" name="Rectangle 4"/>
          <p:cNvSpPr>
            <a:spLocks noChangeArrowheads="1"/>
          </p:cNvSpPr>
          <p:nvPr/>
        </p:nvSpPr>
        <p:spPr bwMode="auto">
          <a:xfrm>
            <a:off x="847725" y="35718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00" name="Rectangle 5"/>
          <p:cNvSpPr>
            <a:spLocks noChangeArrowheads="1"/>
          </p:cNvSpPr>
          <p:nvPr/>
        </p:nvSpPr>
        <p:spPr bwMode="auto">
          <a:xfrm>
            <a:off x="1152525" y="357187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01" name="Rectangle 6"/>
          <p:cNvSpPr>
            <a:spLocks noChangeArrowheads="1"/>
          </p:cNvSpPr>
          <p:nvPr/>
        </p:nvSpPr>
        <p:spPr bwMode="auto">
          <a:xfrm>
            <a:off x="542925" y="35718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02" name="Rectangle 7"/>
          <p:cNvSpPr>
            <a:spLocks noChangeArrowheads="1"/>
          </p:cNvSpPr>
          <p:nvPr/>
        </p:nvSpPr>
        <p:spPr bwMode="auto">
          <a:xfrm>
            <a:off x="238125" y="38766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03" name="Rectangle 8"/>
          <p:cNvSpPr>
            <a:spLocks noChangeArrowheads="1"/>
          </p:cNvSpPr>
          <p:nvPr/>
        </p:nvSpPr>
        <p:spPr bwMode="auto">
          <a:xfrm>
            <a:off x="847725" y="3876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04" name="Rectangle 9"/>
          <p:cNvSpPr>
            <a:spLocks noChangeArrowheads="1"/>
          </p:cNvSpPr>
          <p:nvPr/>
        </p:nvSpPr>
        <p:spPr bwMode="auto">
          <a:xfrm>
            <a:off x="1152525" y="387667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05" name="Rectangle 10"/>
          <p:cNvSpPr>
            <a:spLocks noChangeArrowheads="1"/>
          </p:cNvSpPr>
          <p:nvPr/>
        </p:nvSpPr>
        <p:spPr bwMode="auto">
          <a:xfrm>
            <a:off x="542925" y="3876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06" name="Rectangle 11"/>
          <p:cNvSpPr>
            <a:spLocks noChangeArrowheads="1"/>
          </p:cNvSpPr>
          <p:nvPr/>
        </p:nvSpPr>
        <p:spPr bwMode="auto">
          <a:xfrm>
            <a:off x="2381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07" name="Rectangle 12"/>
          <p:cNvSpPr>
            <a:spLocks noChangeArrowheads="1"/>
          </p:cNvSpPr>
          <p:nvPr/>
        </p:nvSpPr>
        <p:spPr bwMode="auto">
          <a:xfrm>
            <a:off x="8477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08" name="Rectangle 13"/>
          <p:cNvSpPr>
            <a:spLocks noChangeArrowheads="1"/>
          </p:cNvSpPr>
          <p:nvPr/>
        </p:nvSpPr>
        <p:spPr bwMode="auto">
          <a:xfrm>
            <a:off x="11525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09" name="Rectangle 14"/>
          <p:cNvSpPr>
            <a:spLocks noChangeArrowheads="1"/>
          </p:cNvSpPr>
          <p:nvPr/>
        </p:nvSpPr>
        <p:spPr bwMode="auto">
          <a:xfrm>
            <a:off x="5429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10" name="Rectangle 15"/>
          <p:cNvSpPr>
            <a:spLocks noChangeArrowheads="1"/>
          </p:cNvSpPr>
          <p:nvPr/>
        </p:nvSpPr>
        <p:spPr bwMode="auto">
          <a:xfrm>
            <a:off x="2381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11" name="Rectangle 16"/>
          <p:cNvSpPr>
            <a:spLocks noChangeArrowheads="1"/>
          </p:cNvSpPr>
          <p:nvPr/>
        </p:nvSpPr>
        <p:spPr bwMode="auto">
          <a:xfrm>
            <a:off x="8477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12" name="Rectangle 17"/>
          <p:cNvSpPr>
            <a:spLocks noChangeArrowheads="1"/>
          </p:cNvSpPr>
          <p:nvPr/>
        </p:nvSpPr>
        <p:spPr bwMode="auto">
          <a:xfrm>
            <a:off x="11525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13" name="Rectangle 18"/>
          <p:cNvSpPr>
            <a:spLocks noChangeArrowheads="1"/>
          </p:cNvSpPr>
          <p:nvPr/>
        </p:nvSpPr>
        <p:spPr bwMode="auto">
          <a:xfrm>
            <a:off x="5429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14" name="Rectangle 19"/>
          <p:cNvSpPr>
            <a:spLocks noChangeArrowheads="1"/>
          </p:cNvSpPr>
          <p:nvPr/>
        </p:nvSpPr>
        <p:spPr bwMode="auto">
          <a:xfrm>
            <a:off x="2381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15" name="Rectangle 20"/>
          <p:cNvSpPr>
            <a:spLocks noChangeArrowheads="1"/>
          </p:cNvSpPr>
          <p:nvPr/>
        </p:nvSpPr>
        <p:spPr bwMode="auto">
          <a:xfrm>
            <a:off x="8477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16" name="Rectangle 21"/>
          <p:cNvSpPr>
            <a:spLocks noChangeArrowheads="1"/>
          </p:cNvSpPr>
          <p:nvPr/>
        </p:nvSpPr>
        <p:spPr bwMode="auto">
          <a:xfrm>
            <a:off x="11525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17" name="Rectangle 22"/>
          <p:cNvSpPr>
            <a:spLocks noChangeArrowheads="1"/>
          </p:cNvSpPr>
          <p:nvPr/>
        </p:nvSpPr>
        <p:spPr bwMode="auto">
          <a:xfrm>
            <a:off x="5429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18" name="Rectangle 127"/>
          <p:cNvSpPr>
            <a:spLocks noChangeArrowheads="1"/>
          </p:cNvSpPr>
          <p:nvPr/>
        </p:nvSpPr>
        <p:spPr bwMode="auto">
          <a:xfrm>
            <a:off x="542925" y="38766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19" name="Rectangle 128"/>
          <p:cNvSpPr>
            <a:spLocks noChangeArrowheads="1"/>
          </p:cNvSpPr>
          <p:nvPr/>
        </p:nvSpPr>
        <p:spPr bwMode="auto">
          <a:xfrm>
            <a:off x="847725" y="38766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20" name="Rectangle 129"/>
          <p:cNvSpPr>
            <a:spLocks noChangeArrowheads="1"/>
          </p:cNvSpPr>
          <p:nvPr/>
        </p:nvSpPr>
        <p:spPr bwMode="auto">
          <a:xfrm>
            <a:off x="542925" y="35718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21" name="Rectangle 130"/>
          <p:cNvSpPr>
            <a:spLocks noChangeArrowheads="1"/>
          </p:cNvSpPr>
          <p:nvPr/>
        </p:nvSpPr>
        <p:spPr bwMode="auto">
          <a:xfrm>
            <a:off x="542925" y="41814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22" name="Rectangle 131"/>
          <p:cNvSpPr>
            <a:spLocks noChangeArrowheads="1"/>
          </p:cNvSpPr>
          <p:nvPr/>
        </p:nvSpPr>
        <p:spPr bwMode="auto">
          <a:xfrm>
            <a:off x="542925" y="448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23" name="Rectangle 132"/>
          <p:cNvSpPr>
            <a:spLocks noChangeArrowheads="1"/>
          </p:cNvSpPr>
          <p:nvPr/>
        </p:nvSpPr>
        <p:spPr bwMode="auto">
          <a:xfrm>
            <a:off x="847725" y="47910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24" name="Rectangle 3"/>
          <p:cNvSpPr>
            <a:spLocks noChangeArrowheads="1"/>
          </p:cNvSpPr>
          <p:nvPr/>
        </p:nvSpPr>
        <p:spPr bwMode="auto">
          <a:xfrm>
            <a:off x="1477963" y="3581400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25" name="Rectangle 4"/>
          <p:cNvSpPr>
            <a:spLocks noChangeArrowheads="1"/>
          </p:cNvSpPr>
          <p:nvPr/>
        </p:nvSpPr>
        <p:spPr bwMode="auto">
          <a:xfrm>
            <a:off x="2087563" y="3581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26" name="Rectangle 6"/>
          <p:cNvSpPr>
            <a:spLocks noChangeArrowheads="1"/>
          </p:cNvSpPr>
          <p:nvPr/>
        </p:nvSpPr>
        <p:spPr bwMode="auto">
          <a:xfrm>
            <a:off x="1782763" y="3581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27" name="Rectangle 7"/>
          <p:cNvSpPr>
            <a:spLocks noChangeArrowheads="1"/>
          </p:cNvSpPr>
          <p:nvPr/>
        </p:nvSpPr>
        <p:spPr bwMode="auto">
          <a:xfrm>
            <a:off x="1477963" y="3886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28" name="Rectangle 8"/>
          <p:cNvSpPr>
            <a:spLocks noChangeArrowheads="1"/>
          </p:cNvSpPr>
          <p:nvPr/>
        </p:nvSpPr>
        <p:spPr bwMode="auto">
          <a:xfrm>
            <a:off x="2087563" y="3886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29" name="Rectangle 10"/>
          <p:cNvSpPr>
            <a:spLocks noChangeArrowheads="1"/>
          </p:cNvSpPr>
          <p:nvPr/>
        </p:nvSpPr>
        <p:spPr bwMode="auto">
          <a:xfrm>
            <a:off x="1782763" y="3886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30" name="Rectangle 11"/>
          <p:cNvSpPr>
            <a:spLocks noChangeArrowheads="1"/>
          </p:cNvSpPr>
          <p:nvPr/>
        </p:nvSpPr>
        <p:spPr bwMode="auto">
          <a:xfrm>
            <a:off x="1477963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31" name="Rectangle 12"/>
          <p:cNvSpPr>
            <a:spLocks noChangeArrowheads="1"/>
          </p:cNvSpPr>
          <p:nvPr/>
        </p:nvSpPr>
        <p:spPr bwMode="auto">
          <a:xfrm>
            <a:off x="2087563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32" name="Rectangle 14"/>
          <p:cNvSpPr>
            <a:spLocks noChangeArrowheads="1"/>
          </p:cNvSpPr>
          <p:nvPr/>
        </p:nvSpPr>
        <p:spPr bwMode="auto">
          <a:xfrm>
            <a:off x="1782763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33" name="Rectangle 15"/>
          <p:cNvSpPr>
            <a:spLocks noChangeArrowheads="1"/>
          </p:cNvSpPr>
          <p:nvPr/>
        </p:nvSpPr>
        <p:spPr bwMode="auto">
          <a:xfrm>
            <a:off x="1477963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34" name="Rectangle 16"/>
          <p:cNvSpPr>
            <a:spLocks noChangeArrowheads="1"/>
          </p:cNvSpPr>
          <p:nvPr/>
        </p:nvSpPr>
        <p:spPr bwMode="auto">
          <a:xfrm>
            <a:off x="2087563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35" name="Rectangle 18"/>
          <p:cNvSpPr>
            <a:spLocks noChangeArrowheads="1"/>
          </p:cNvSpPr>
          <p:nvPr/>
        </p:nvSpPr>
        <p:spPr bwMode="auto">
          <a:xfrm>
            <a:off x="1782763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36" name="Rectangle 19"/>
          <p:cNvSpPr>
            <a:spLocks noChangeArrowheads="1"/>
          </p:cNvSpPr>
          <p:nvPr/>
        </p:nvSpPr>
        <p:spPr bwMode="auto">
          <a:xfrm>
            <a:off x="1477963" y="4800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37" name="Rectangle 20"/>
          <p:cNvSpPr>
            <a:spLocks noChangeArrowheads="1"/>
          </p:cNvSpPr>
          <p:nvPr/>
        </p:nvSpPr>
        <p:spPr bwMode="auto">
          <a:xfrm>
            <a:off x="2087563" y="4800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38" name="Rectangle 22"/>
          <p:cNvSpPr>
            <a:spLocks noChangeArrowheads="1"/>
          </p:cNvSpPr>
          <p:nvPr/>
        </p:nvSpPr>
        <p:spPr bwMode="auto">
          <a:xfrm>
            <a:off x="1477963" y="4800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39" name="Rectangle 127"/>
          <p:cNvSpPr>
            <a:spLocks noChangeArrowheads="1"/>
          </p:cNvSpPr>
          <p:nvPr/>
        </p:nvSpPr>
        <p:spPr bwMode="auto">
          <a:xfrm>
            <a:off x="1782763" y="3886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40" name="Rectangle 128"/>
          <p:cNvSpPr>
            <a:spLocks noChangeArrowheads="1"/>
          </p:cNvSpPr>
          <p:nvPr/>
        </p:nvSpPr>
        <p:spPr bwMode="auto">
          <a:xfrm>
            <a:off x="1773238" y="5114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41" name="Rectangle 129"/>
          <p:cNvSpPr>
            <a:spLocks noChangeArrowheads="1"/>
          </p:cNvSpPr>
          <p:nvPr/>
        </p:nvSpPr>
        <p:spPr bwMode="auto">
          <a:xfrm>
            <a:off x="1782763" y="35814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42" name="Rectangle 130"/>
          <p:cNvSpPr>
            <a:spLocks noChangeArrowheads="1"/>
          </p:cNvSpPr>
          <p:nvPr/>
        </p:nvSpPr>
        <p:spPr bwMode="auto">
          <a:xfrm>
            <a:off x="1782763" y="41910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43" name="Rectangle 131"/>
          <p:cNvSpPr>
            <a:spLocks noChangeArrowheads="1"/>
          </p:cNvSpPr>
          <p:nvPr/>
        </p:nvSpPr>
        <p:spPr bwMode="auto">
          <a:xfrm>
            <a:off x="1782763" y="44958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44" name="Rectangle 132"/>
          <p:cNvSpPr>
            <a:spLocks noChangeArrowheads="1"/>
          </p:cNvSpPr>
          <p:nvPr/>
        </p:nvSpPr>
        <p:spPr bwMode="auto">
          <a:xfrm>
            <a:off x="2087563" y="48006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45" name="Rectangle 3"/>
          <p:cNvSpPr>
            <a:spLocks noChangeArrowheads="1"/>
          </p:cNvSpPr>
          <p:nvPr/>
        </p:nvSpPr>
        <p:spPr bwMode="auto">
          <a:xfrm>
            <a:off x="2587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46" name="Rectangle 4"/>
          <p:cNvSpPr>
            <a:spLocks noChangeArrowheads="1"/>
          </p:cNvSpPr>
          <p:nvPr/>
        </p:nvSpPr>
        <p:spPr bwMode="auto">
          <a:xfrm>
            <a:off x="8683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47" name="Rectangle 5"/>
          <p:cNvSpPr>
            <a:spLocks noChangeArrowheads="1"/>
          </p:cNvSpPr>
          <p:nvPr/>
        </p:nvSpPr>
        <p:spPr bwMode="auto">
          <a:xfrm>
            <a:off x="11731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48" name="Rectangle 6"/>
          <p:cNvSpPr>
            <a:spLocks noChangeArrowheads="1"/>
          </p:cNvSpPr>
          <p:nvPr/>
        </p:nvSpPr>
        <p:spPr bwMode="auto">
          <a:xfrm>
            <a:off x="5635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49" name="Rectangle 7"/>
          <p:cNvSpPr>
            <a:spLocks noChangeArrowheads="1"/>
          </p:cNvSpPr>
          <p:nvPr/>
        </p:nvSpPr>
        <p:spPr bwMode="auto">
          <a:xfrm>
            <a:off x="258763" y="5410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50" name="Rectangle 8"/>
          <p:cNvSpPr>
            <a:spLocks noChangeArrowheads="1"/>
          </p:cNvSpPr>
          <p:nvPr/>
        </p:nvSpPr>
        <p:spPr bwMode="auto">
          <a:xfrm>
            <a:off x="868363" y="5410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51" name="Rectangle 9"/>
          <p:cNvSpPr>
            <a:spLocks noChangeArrowheads="1"/>
          </p:cNvSpPr>
          <p:nvPr/>
        </p:nvSpPr>
        <p:spPr bwMode="auto">
          <a:xfrm>
            <a:off x="1173163" y="5410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52" name="Rectangle 10"/>
          <p:cNvSpPr>
            <a:spLocks noChangeArrowheads="1"/>
          </p:cNvSpPr>
          <p:nvPr/>
        </p:nvSpPr>
        <p:spPr bwMode="auto">
          <a:xfrm>
            <a:off x="563563" y="5410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53" name="Rectangle 11"/>
          <p:cNvSpPr>
            <a:spLocks noChangeArrowheads="1"/>
          </p:cNvSpPr>
          <p:nvPr/>
        </p:nvSpPr>
        <p:spPr bwMode="auto">
          <a:xfrm>
            <a:off x="2587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54" name="Rectangle 12"/>
          <p:cNvSpPr>
            <a:spLocks noChangeArrowheads="1"/>
          </p:cNvSpPr>
          <p:nvPr/>
        </p:nvSpPr>
        <p:spPr bwMode="auto">
          <a:xfrm>
            <a:off x="8683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55" name="Rectangle 13"/>
          <p:cNvSpPr>
            <a:spLocks noChangeArrowheads="1"/>
          </p:cNvSpPr>
          <p:nvPr/>
        </p:nvSpPr>
        <p:spPr bwMode="auto">
          <a:xfrm>
            <a:off x="11731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56" name="Rectangle 14"/>
          <p:cNvSpPr>
            <a:spLocks noChangeArrowheads="1"/>
          </p:cNvSpPr>
          <p:nvPr/>
        </p:nvSpPr>
        <p:spPr bwMode="auto">
          <a:xfrm>
            <a:off x="5635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57" name="Rectangle 15"/>
          <p:cNvSpPr>
            <a:spLocks noChangeArrowheads="1"/>
          </p:cNvSpPr>
          <p:nvPr/>
        </p:nvSpPr>
        <p:spPr bwMode="auto">
          <a:xfrm>
            <a:off x="2587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58" name="Rectangle 16"/>
          <p:cNvSpPr>
            <a:spLocks noChangeArrowheads="1"/>
          </p:cNvSpPr>
          <p:nvPr/>
        </p:nvSpPr>
        <p:spPr bwMode="auto">
          <a:xfrm>
            <a:off x="8683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59" name="Rectangle 17"/>
          <p:cNvSpPr>
            <a:spLocks noChangeArrowheads="1"/>
          </p:cNvSpPr>
          <p:nvPr/>
        </p:nvSpPr>
        <p:spPr bwMode="auto">
          <a:xfrm>
            <a:off x="11731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60" name="Rectangle 18"/>
          <p:cNvSpPr>
            <a:spLocks noChangeArrowheads="1"/>
          </p:cNvSpPr>
          <p:nvPr/>
        </p:nvSpPr>
        <p:spPr bwMode="auto">
          <a:xfrm>
            <a:off x="5635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61" name="Rectangle 127"/>
          <p:cNvSpPr>
            <a:spLocks noChangeArrowheads="1"/>
          </p:cNvSpPr>
          <p:nvPr/>
        </p:nvSpPr>
        <p:spPr bwMode="auto">
          <a:xfrm>
            <a:off x="1508125" y="4770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62" name="Rectangle 128"/>
          <p:cNvSpPr>
            <a:spLocks noChangeArrowheads="1"/>
          </p:cNvSpPr>
          <p:nvPr/>
        </p:nvSpPr>
        <p:spPr bwMode="auto">
          <a:xfrm>
            <a:off x="868363" y="5410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63" name="Rectangle 129"/>
          <p:cNvSpPr>
            <a:spLocks noChangeArrowheads="1"/>
          </p:cNvSpPr>
          <p:nvPr/>
        </p:nvSpPr>
        <p:spPr bwMode="auto">
          <a:xfrm>
            <a:off x="1193800" y="57150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64" name="Rectangle 130"/>
          <p:cNvSpPr>
            <a:spLocks noChangeArrowheads="1"/>
          </p:cNvSpPr>
          <p:nvPr/>
        </p:nvSpPr>
        <p:spPr bwMode="auto">
          <a:xfrm>
            <a:off x="858838" y="447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65" name="Rectangle 131"/>
          <p:cNvSpPr>
            <a:spLocks noChangeArrowheads="1"/>
          </p:cNvSpPr>
          <p:nvPr/>
        </p:nvSpPr>
        <p:spPr bwMode="auto">
          <a:xfrm>
            <a:off x="1184275" y="47799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66" name="Rectangle 3"/>
          <p:cNvSpPr>
            <a:spLocks noChangeArrowheads="1"/>
          </p:cNvSpPr>
          <p:nvPr/>
        </p:nvSpPr>
        <p:spPr bwMode="auto">
          <a:xfrm>
            <a:off x="1468438" y="5114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67" name="Rectangle 4"/>
          <p:cNvSpPr>
            <a:spLocks noChangeArrowheads="1"/>
          </p:cNvSpPr>
          <p:nvPr/>
        </p:nvSpPr>
        <p:spPr bwMode="auto">
          <a:xfrm>
            <a:off x="2078038" y="5114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68" name="Rectangle 6"/>
          <p:cNvSpPr>
            <a:spLocks noChangeArrowheads="1"/>
          </p:cNvSpPr>
          <p:nvPr/>
        </p:nvSpPr>
        <p:spPr bwMode="auto">
          <a:xfrm>
            <a:off x="1468438" y="5114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69" name="Rectangle 7"/>
          <p:cNvSpPr>
            <a:spLocks noChangeArrowheads="1"/>
          </p:cNvSpPr>
          <p:nvPr/>
        </p:nvSpPr>
        <p:spPr bwMode="auto">
          <a:xfrm>
            <a:off x="1762125" y="48006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70" name="Rectangle 8"/>
          <p:cNvSpPr>
            <a:spLocks noChangeArrowheads="1"/>
          </p:cNvSpPr>
          <p:nvPr/>
        </p:nvSpPr>
        <p:spPr bwMode="auto">
          <a:xfrm>
            <a:off x="2078038" y="5419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71" name="Rectangle 10"/>
          <p:cNvSpPr>
            <a:spLocks noChangeArrowheads="1"/>
          </p:cNvSpPr>
          <p:nvPr/>
        </p:nvSpPr>
        <p:spPr bwMode="auto">
          <a:xfrm>
            <a:off x="1468438" y="5419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72" name="Rectangle 11"/>
          <p:cNvSpPr>
            <a:spLocks noChangeArrowheads="1"/>
          </p:cNvSpPr>
          <p:nvPr/>
        </p:nvSpPr>
        <p:spPr bwMode="auto">
          <a:xfrm>
            <a:off x="1468438" y="572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73" name="Rectangle 12"/>
          <p:cNvSpPr>
            <a:spLocks noChangeArrowheads="1"/>
          </p:cNvSpPr>
          <p:nvPr/>
        </p:nvSpPr>
        <p:spPr bwMode="auto">
          <a:xfrm>
            <a:off x="2078038" y="572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74" name="Rectangle 14"/>
          <p:cNvSpPr>
            <a:spLocks noChangeArrowheads="1"/>
          </p:cNvSpPr>
          <p:nvPr/>
        </p:nvSpPr>
        <p:spPr bwMode="auto">
          <a:xfrm>
            <a:off x="1468438" y="572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75" name="Rectangle 15"/>
          <p:cNvSpPr>
            <a:spLocks noChangeArrowheads="1"/>
          </p:cNvSpPr>
          <p:nvPr/>
        </p:nvSpPr>
        <p:spPr bwMode="auto">
          <a:xfrm>
            <a:off x="1468438" y="6029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76" name="Rectangle 16"/>
          <p:cNvSpPr>
            <a:spLocks noChangeArrowheads="1"/>
          </p:cNvSpPr>
          <p:nvPr/>
        </p:nvSpPr>
        <p:spPr bwMode="auto">
          <a:xfrm>
            <a:off x="2078038" y="6029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77" name="Rectangle 18"/>
          <p:cNvSpPr>
            <a:spLocks noChangeArrowheads="1"/>
          </p:cNvSpPr>
          <p:nvPr/>
        </p:nvSpPr>
        <p:spPr bwMode="auto">
          <a:xfrm>
            <a:off x="1468438" y="6029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78" name="Rectangle 127"/>
          <p:cNvSpPr>
            <a:spLocks noChangeArrowheads="1"/>
          </p:cNvSpPr>
          <p:nvPr/>
        </p:nvSpPr>
        <p:spPr bwMode="auto">
          <a:xfrm>
            <a:off x="1468438" y="54197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79" name="Rectangle 128"/>
          <p:cNvSpPr>
            <a:spLocks noChangeArrowheads="1"/>
          </p:cNvSpPr>
          <p:nvPr/>
        </p:nvSpPr>
        <p:spPr bwMode="auto">
          <a:xfrm>
            <a:off x="542925" y="48101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80" name="Rectangle 129"/>
          <p:cNvSpPr>
            <a:spLocks noChangeArrowheads="1"/>
          </p:cNvSpPr>
          <p:nvPr/>
        </p:nvSpPr>
        <p:spPr bwMode="auto">
          <a:xfrm>
            <a:off x="1468438" y="5114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81" name="Rectangle 130"/>
          <p:cNvSpPr>
            <a:spLocks noChangeArrowheads="1"/>
          </p:cNvSpPr>
          <p:nvPr/>
        </p:nvSpPr>
        <p:spPr bwMode="auto">
          <a:xfrm>
            <a:off x="1468438" y="5724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82" name="Rectangle 131"/>
          <p:cNvSpPr>
            <a:spLocks noChangeArrowheads="1"/>
          </p:cNvSpPr>
          <p:nvPr/>
        </p:nvSpPr>
        <p:spPr bwMode="auto">
          <a:xfrm>
            <a:off x="1468438" y="60293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83" name="Rectangle 11"/>
          <p:cNvSpPr>
            <a:spLocks noChangeArrowheads="1"/>
          </p:cNvSpPr>
          <p:nvPr/>
        </p:nvSpPr>
        <p:spPr bwMode="auto">
          <a:xfrm>
            <a:off x="249238" y="3876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84" name="Rectangle 11"/>
          <p:cNvSpPr>
            <a:spLocks noChangeArrowheads="1"/>
          </p:cNvSpPr>
          <p:nvPr/>
        </p:nvSpPr>
        <p:spPr bwMode="auto">
          <a:xfrm>
            <a:off x="542925" y="3560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85" name="Rectangle 22"/>
          <p:cNvSpPr>
            <a:spLocks noChangeArrowheads="1"/>
          </p:cNvSpPr>
          <p:nvPr/>
        </p:nvSpPr>
        <p:spPr bwMode="auto">
          <a:xfrm>
            <a:off x="269875" y="5389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86" name="Rectangle 21"/>
          <p:cNvSpPr>
            <a:spLocks noChangeArrowheads="1"/>
          </p:cNvSpPr>
          <p:nvPr/>
        </p:nvSpPr>
        <p:spPr bwMode="auto">
          <a:xfrm>
            <a:off x="2087563" y="4810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87" name="Rectangle 21"/>
          <p:cNvSpPr>
            <a:spLocks noChangeArrowheads="1"/>
          </p:cNvSpPr>
          <p:nvPr/>
        </p:nvSpPr>
        <p:spPr bwMode="auto">
          <a:xfrm>
            <a:off x="889000" y="5400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88" name="Rectangle 15"/>
          <p:cNvSpPr>
            <a:spLocks noChangeArrowheads="1"/>
          </p:cNvSpPr>
          <p:nvPr/>
        </p:nvSpPr>
        <p:spPr bwMode="auto">
          <a:xfrm>
            <a:off x="1773238" y="5400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89" name="Rectangle 16"/>
          <p:cNvSpPr>
            <a:spLocks noChangeArrowheads="1"/>
          </p:cNvSpPr>
          <p:nvPr/>
        </p:nvSpPr>
        <p:spPr bwMode="auto">
          <a:xfrm>
            <a:off x="1793875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90" name="Rectangle 16"/>
          <p:cNvSpPr>
            <a:spLocks noChangeArrowheads="1"/>
          </p:cNvSpPr>
          <p:nvPr/>
        </p:nvSpPr>
        <p:spPr bwMode="auto">
          <a:xfrm>
            <a:off x="1793875" y="5705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91" name="Rectangle 11"/>
          <p:cNvSpPr>
            <a:spLocks noChangeArrowheads="1"/>
          </p:cNvSpPr>
          <p:nvPr/>
        </p:nvSpPr>
        <p:spPr bwMode="auto">
          <a:xfrm>
            <a:off x="3989388" y="293528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92" name="Rectangle 11"/>
          <p:cNvSpPr>
            <a:spLocks noChangeArrowheads="1"/>
          </p:cNvSpPr>
          <p:nvPr/>
        </p:nvSpPr>
        <p:spPr bwMode="auto">
          <a:xfrm>
            <a:off x="3979893" y="3419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93" name="Rectangle 4"/>
          <p:cNvSpPr>
            <a:spLocks noChangeArrowheads="1"/>
          </p:cNvSpPr>
          <p:nvPr/>
        </p:nvSpPr>
        <p:spPr bwMode="auto">
          <a:xfrm>
            <a:off x="3989388" y="3952081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94" name="Rectangle 129"/>
          <p:cNvSpPr>
            <a:spLocks noChangeArrowheads="1"/>
          </p:cNvSpPr>
          <p:nvPr/>
        </p:nvSpPr>
        <p:spPr bwMode="auto">
          <a:xfrm>
            <a:off x="4008437" y="4571206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895" name="Rectangle 129"/>
          <p:cNvSpPr>
            <a:spLocks noChangeArrowheads="1"/>
          </p:cNvSpPr>
          <p:nvPr/>
        </p:nvSpPr>
        <p:spPr bwMode="auto">
          <a:xfrm>
            <a:off x="3991287" y="5114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6097878" y="3465513"/>
            <a:ext cx="553417" cy="573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33898" name="Rectangle 131"/>
          <p:cNvSpPr>
            <a:spLocks noChangeArrowheads="1"/>
          </p:cNvSpPr>
          <p:nvPr/>
        </p:nvSpPr>
        <p:spPr bwMode="auto">
          <a:xfrm>
            <a:off x="1184275" y="6010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7" name="Rectangle 16"/>
          <p:cNvSpPr>
            <a:spLocks noChangeArrowheads="1"/>
          </p:cNvSpPr>
          <p:nvPr/>
        </p:nvSpPr>
        <p:spPr bwMode="auto">
          <a:xfrm>
            <a:off x="3979893" y="6109494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21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574675" y="166687"/>
            <a:ext cx="7772400" cy="776288"/>
          </a:xfrm>
        </p:spPr>
        <p:txBody>
          <a:bodyPr/>
          <a:lstStyle/>
          <a:p>
            <a:pPr eaLnBrk="1" hangingPunct="1"/>
            <a:r>
              <a:rPr lang="en-GB" altLang="en-US" sz="2400" dirty="0">
                <a:solidFill>
                  <a:srgbClr val="FF3300"/>
                </a:solidFill>
              </a:rPr>
              <a:t>Hidden layer neurons become </a:t>
            </a:r>
            <a:r>
              <a:rPr lang="en-GB" altLang="en-US" sz="2400" i="1" dirty="0">
                <a:solidFill>
                  <a:srgbClr val="FF3300"/>
                </a:solidFill>
              </a:rPr>
              <a:t>feature detectors</a:t>
            </a:r>
          </a:p>
        </p:txBody>
      </p:sp>
      <p:sp>
        <p:nvSpPr>
          <p:cNvPr id="4" name="Oval 3"/>
          <p:cNvSpPr/>
          <p:nvPr/>
        </p:nvSpPr>
        <p:spPr>
          <a:xfrm>
            <a:off x="3729038" y="3584575"/>
            <a:ext cx="711200" cy="746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2286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21" name="Rectangle 4"/>
          <p:cNvSpPr>
            <a:spLocks noChangeArrowheads="1"/>
          </p:cNvSpPr>
          <p:nvPr/>
        </p:nvSpPr>
        <p:spPr bwMode="auto">
          <a:xfrm>
            <a:off x="8382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22" name="Rectangle 5"/>
          <p:cNvSpPr>
            <a:spLocks noChangeArrowheads="1"/>
          </p:cNvSpPr>
          <p:nvPr/>
        </p:nvSpPr>
        <p:spPr bwMode="auto">
          <a:xfrm>
            <a:off x="1143000" y="37941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23" name="Rectangle 6"/>
          <p:cNvSpPr>
            <a:spLocks noChangeArrowheads="1"/>
          </p:cNvSpPr>
          <p:nvPr/>
        </p:nvSpPr>
        <p:spPr bwMode="auto">
          <a:xfrm>
            <a:off x="5334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24" name="Rectangle 7"/>
          <p:cNvSpPr>
            <a:spLocks noChangeArrowheads="1"/>
          </p:cNvSpPr>
          <p:nvPr/>
        </p:nvSpPr>
        <p:spPr bwMode="auto">
          <a:xfrm>
            <a:off x="2286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25" name="Rectangle 8"/>
          <p:cNvSpPr>
            <a:spLocks noChangeArrowheads="1"/>
          </p:cNvSpPr>
          <p:nvPr/>
        </p:nvSpPr>
        <p:spPr bwMode="auto">
          <a:xfrm>
            <a:off x="838200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26" name="Rectangle 9"/>
          <p:cNvSpPr>
            <a:spLocks noChangeArrowheads="1"/>
          </p:cNvSpPr>
          <p:nvPr/>
        </p:nvSpPr>
        <p:spPr bwMode="auto">
          <a:xfrm>
            <a:off x="1143000" y="40989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27" name="Rectangle 10"/>
          <p:cNvSpPr>
            <a:spLocks noChangeArrowheads="1"/>
          </p:cNvSpPr>
          <p:nvPr/>
        </p:nvSpPr>
        <p:spPr bwMode="auto">
          <a:xfrm>
            <a:off x="533400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28" name="Rectangle 11"/>
          <p:cNvSpPr>
            <a:spLocks noChangeArrowheads="1"/>
          </p:cNvSpPr>
          <p:nvPr/>
        </p:nvSpPr>
        <p:spPr bwMode="auto">
          <a:xfrm>
            <a:off x="2286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29" name="Rectangle 12"/>
          <p:cNvSpPr>
            <a:spLocks noChangeArrowheads="1"/>
          </p:cNvSpPr>
          <p:nvPr/>
        </p:nvSpPr>
        <p:spPr bwMode="auto">
          <a:xfrm>
            <a:off x="8382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30" name="Rectangle 13"/>
          <p:cNvSpPr>
            <a:spLocks noChangeArrowheads="1"/>
          </p:cNvSpPr>
          <p:nvPr/>
        </p:nvSpPr>
        <p:spPr bwMode="auto">
          <a:xfrm>
            <a:off x="11430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31" name="Rectangle 14"/>
          <p:cNvSpPr>
            <a:spLocks noChangeArrowheads="1"/>
          </p:cNvSpPr>
          <p:nvPr/>
        </p:nvSpPr>
        <p:spPr bwMode="auto">
          <a:xfrm>
            <a:off x="5334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32" name="Rectangle 15"/>
          <p:cNvSpPr>
            <a:spLocks noChangeArrowheads="1"/>
          </p:cNvSpPr>
          <p:nvPr/>
        </p:nvSpPr>
        <p:spPr bwMode="auto">
          <a:xfrm>
            <a:off x="2286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33" name="Rectangle 16"/>
          <p:cNvSpPr>
            <a:spLocks noChangeArrowheads="1"/>
          </p:cNvSpPr>
          <p:nvPr/>
        </p:nvSpPr>
        <p:spPr bwMode="auto">
          <a:xfrm>
            <a:off x="8382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34" name="Rectangle 17"/>
          <p:cNvSpPr>
            <a:spLocks noChangeArrowheads="1"/>
          </p:cNvSpPr>
          <p:nvPr/>
        </p:nvSpPr>
        <p:spPr bwMode="auto">
          <a:xfrm>
            <a:off x="11430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35" name="Rectangle 18"/>
          <p:cNvSpPr>
            <a:spLocks noChangeArrowheads="1"/>
          </p:cNvSpPr>
          <p:nvPr/>
        </p:nvSpPr>
        <p:spPr bwMode="auto">
          <a:xfrm>
            <a:off x="5334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36" name="Rectangle 19"/>
          <p:cNvSpPr>
            <a:spLocks noChangeArrowheads="1"/>
          </p:cNvSpPr>
          <p:nvPr/>
        </p:nvSpPr>
        <p:spPr bwMode="auto">
          <a:xfrm>
            <a:off x="2286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37" name="Rectangle 20"/>
          <p:cNvSpPr>
            <a:spLocks noChangeArrowheads="1"/>
          </p:cNvSpPr>
          <p:nvPr/>
        </p:nvSpPr>
        <p:spPr bwMode="auto">
          <a:xfrm>
            <a:off x="8382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38" name="Rectangle 21"/>
          <p:cNvSpPr>
            <a:spLocks noChangeArrowheads="1"/>
          </p:cNvSpPr>
          <p:nvPr/>
        </p:nvSpPr>
        <p:spPr bwMode="auto">
          <a:xfrm>
            <a:off x="11430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39" name="Rectangle 22"/>
          <p:cNvSpPr>
            <a:spLocks noChangeArrowheads="1"/>
          </p:cNvSpPr>
          <p:nvPr/>
        </p:nvSpPr>
        <p:spPr bwMode="auto">
          <a:xfrm>
            <a:off x="5334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40" name="Rectangle 127"/>
          <p:cNvSpPr>
            <a:spLocks noChangeArrowheads="1"/>
          </p:cNvSpPr>
          <p:nvPr/>
        </p:nvSpPr>
        <p:spPr bwMode="auto">
          <a:xfrm>
            <a:off x="5334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41" name="Rectangle 128"/>
          <p:cNvSpPr>
            <a:spLocks noChangeArrowheads="1"/>
          </p:cNvSpPr>
          <p:nvPr/>
        </p:nvSpPr>
        <p:spPr bwMode="auto">
          <a:xfrm>
            <a:off x="8382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42" name="Rectangle 129"/>
          <p:cNvSpPr>
            <a:spLocks noChangeArrowheads="1"/>
          </p:cNvSpPr>
          <p:nvPr/>
        </p:nvSpPr>
        <p:spPr bwMode="auto">
          <a:xfrm>
            <a:off x="533400" y="37941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43" name="Rectangle 130"/>
          <p:cNvSpPr>
            <a:spLocks noChangeArrowheads="1"/>
          </p:cNvSpPr>
          <p:nvPr/>
        </p:nvSpPr>
        <p:spPr bwMode="auto">
          <a:xfrm>
            <a:off x="533400" y="44037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44" name="Rectangle 131"/>
          <p:cNvSpPr>
            <a:spLocks noChangeArrowheads="1"/>
          </p:cNvSpPr>
          <p:nvPr/>
        </p:nvSpPr>
        <p:spPr bwMode="auto">
          <a:xfrm>
            <a:off x="533400" y="4708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45" name="Rectangle 132"/>
          <p:cNvSpPr>
            <a:spLocks noChangeArrowheads="1"/>
          </p:cNvSpPr>
          <p:nvPr/>
        </p:nvSpPr>
        <p:spPr bwMode="auto">
          <a:xfrm>
            <a:off x="838200" y="50133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46" name="Rectangle 3"/>
          <p:cNvSpPr>
            <a:spLocks noChangeArrowheads="1"/>
          </p:cNvSpPr>
          <p:nvPr/>
        </p:nvSpPr>
        <p:spPr bwMode="auto">
          <a:xfrm>
            <a:off x="1468438" y="3805238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47" name="Rectangle 4"/>
          <p:cNvSpPr>
            <a:spLocks noChangeArrowheads="1"/>
          </p:cNvSpPr>
          <p:nvPr/>
        </p:nvSpPr>
        <p:spPr bwMode="auto">
          <a:xfrm>
            <a:off x="2078038" y="3805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48" name="Rectangle 6"/>
          <p:cNvSpPr>
            <a:spLocks noChangeArrowheads="1"/>
          </p:cNvSpPr>
          <p:nvPr/>
        </p:nvSpPr>
        <p:spPr bwMode="auto">
          <a:xfrm>
            <a:off x="1773238" y="3805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49" name="Rectangle 7"/>
          <p:cNvSpPr>
            <a:spLocks noChangeArrowheads="1"/>
          </p:cNvSpPr>
          <p:nvPr/>
        </p:nvSpPr>
        <p:spPr bwMode="auto">
          <a:xfrm>
            <a:off x="1468438" y="4110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50" name="Rectangle 8"/>
          <p:cNvSpPr>
            <a:spLocks noChangeArrowheads="1"/>
          </p:cNvSpPr>
          <p:nvPr/>
        </p:nvSpPr>
        <p:spPr bwMode="auto">
          <a:xfrm>
            <a:off x="2078038" y="4110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51" name="Rectangle 10"/>
          <p:cNvSpPr>
            <a:spLocks noChangeArrowheads="1"/>
          </p:cNvSpPr>
          <p:nvPr/>
        </p:nvSpPr>
        <p:spPr bwMode="auto">
          <a:xfrm>
            <a:off x="1773238" y="4110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52" name="Rectangle 11"/>
          <p:cNvSpPr>
            <a:spLocks noChangeArrowheads="1"/>
          </p:cNvSpPr>
          <p:nvPr/>
        </p:nvSpPr>
        <p:spPr bwMode="auto">
          <a:xfrm>
            <a:off x="14684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53" name="Rectangle 12"/>
          <p:cNvSpPr>
            <a:spLocks noChangeArrowheads="1"/>
          </p:cNvSpPr>
          <p:nvPr/>
        </p:nvSpPr>
        <p:spPr bwMode="auto">
          <a:xfrm>
            <a:off x="20780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54" name="Rectangle 14"/>
          <p:cNvSpPr>
            <a:spLocks noChangeArrowheads="1"/>
          </p:cNvSpPr>
          <p:nvPr/>
        </p:nvSpPr>
        <p:spPr bwMode="auto">
          <a:xfrm>
            <a:off x="17732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55" name="Rectangle 15"/>
          <p:cNvSpPr>
            <a:spLocks noChangeArrowheads="1"/>
          </p:cNvSpPr>
          <p:nvPr/>
        </p:nvSpPr>
        <p:spPr bwMode="auto">
          <a:xfrm>
            <a:off x="14684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56" name="Rectangle 16"/>
          <p:cNvSpPr>
            <a:spLocks noChangeArrowheads="1"/>
          </p:cNvSpPr>
          <p:nvPr/>
        </p:nvSpPr>
        <p:spPr bwMode="auto">
          <a:xfrm>
            <a:off x="20780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57" name="Rectangle 18"/>
          <p:cNvSpPr>
            <a:spLocks noChangeArrowheads="1"/>
          </p:cNvSpPr>
          <p:nvPr/>
        </p:nvSpPr>
        <p:spPr bwMode="auto">
          <a:xfrm>
            <a:off x="17732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58" name="Rectangle 19"/>
          <p:cNvSpPr>
            <a:spLocks noChangeArrowheads="1"/>
          </p:cNvSpPr>
          <p:nvPr/>
        </p:nvSpPr>
        <p:spPr bwMode="auto">
          <a:xfrm>
            <a:off x="14684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59" name="Rectangle 20"/>
          <p:cNvSpPr>
            <a:spLocks noChangeArrowheads="1"/>
          </p:cNvSpPr>
          <p:nvPr/>
        </p:nvSpPr>
        <p:spPr bwMode="auto">
          <a:xfrm>
            <a:off x="20780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60" name="Rectangle 22"/>
          <p:cNvSpPr>
            <a:spLocks noChangeArrowheads="1"/>
          </p:cNvSpPr>
          <p:nvPr/>
        </p:nvSpPr>
        <p:spPr bwMode="auto">
          <a:xfrm>
            <a:off x="14684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61" name="Rectangle 127"/>
          <p:cNvSpPr>
            <a:spLocks noChangeArrowheads="1"/>
          </p:cNvSpPr>
          <p:nvPr/>
        </p:nvSpPr>
        <p:spPr bwMode="auto">
          <a:xfrm>
            <a:off x="1773238" y="4110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62" name="Rectangle 128"/>
          <p:cNvSpPr>
            <a:spLocks noChangeArrowheads="1"/>
          </p:cNvSpPr>
          <p:nvPr/>
        </p:nvSpPr>
        <p:spPr bwMode="auto">
          <a:xfrm>
            <a:off x="1762125" y="5338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63" name="Rectangle 129"/>
          <p:cNvSpPr>
            <a:spLocks noChangeArrowheads="1"/>
          </p:cNvSpPr>
          <p:nvPr/>
        </p:nvSpPr>
        <p:spPr bwMode="auto">
          <a:xfrm>
            <a:off x="1773238" y="38052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64" name="Rectangle 130"/>
          <p:cNvSpPr>
            <a:spLocks noChangeArrowheads="1"/>
          </p:cNvSpPr>
          <p:nvPr/>
        </p:nvSpPr>
        <p:spPr bwMode="auto">
          <a:xfrm>
            <a:off x="1773238" y="44148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65" name="Rectangle 131"/>
          <p:cNvSpPr>
            <a:spLocks noChangeArrowheads="1"/>
          </p:cNvSpPr>
          <p:nvPr/>
        </p:nvSpPr>
        <p:spPr bwMode="auto">
          <a:xfrm>
            <a:off x="1773238" y="47196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66" name="Rectangle 132"/>
          <p:cNvSpPr>
            <a:spLocks noChangeArrowheads="1"/>
          </p:cNvSpPr>
          <p:nvPr/>
        </p:nvSpPr>
        <p:spPr bwMode="auto">
          <a:xfrm>
            <a:off x="2078038" y="5024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67" name="Rectangle 3"/>
          <p:cNvSpPr>
            <a:spLocks noChangeArrowheads="1"/>
          </p:cNvSpPr>
          <p:nvPr/>
        </p:nvSpPr>
        <p:spPr bwMode="auto">
          <a:xfrm>
            <a:off x="2492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68" name="Rectangle 4"/>
          <p:cNvSpPr>
            <a:spLocks noChangeArrowheads="1"/>
          </p:cNvSpPr>
          <p:nvPr/>
        </p:nvSpPr>
        <p:spPr bwMode="auto">
          <a:xfrm>
            <a:off x="8588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69" name="Rectangle 5"/>
          <p:cNvSpPr>
            <a:spLocks noChangeArrowheads="1"/>
          </p:cNvSpPr>
          <p:nvPr/>
        </p:nvSpPr>
        <p:spPr bwMode="auto">
          <a:xfrm>
            <a:off x="11636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70" name="Rectangle 6"/>
          <p:cNvSpPr>
            <a:spLocks noChangeArrowheads="1"/>
          </p:cNvSpPr>
          <p:nvPr/>
        </p:nvSpPr>
        <p:spPr bwMode="auto">
          <a:xfrm>
            <a:off x="5540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71" name="Rectangle 7"/>
          <p:cNvSpPr>
            <a:spLocks noChangeArrowheads="1"/>
          </p:cNvSpPr>
          <p:nvPr/>
        </p:nvSpPr>
        <p:spPr bwMode="auto">
          <a:xfrm>
            <a:off x="249238" y="5634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72" name="Rectangle 8"/>
          <p:cNvSpPr>
            <a:spLocks noChangeArrowheads="1"/>
          </p:cNvSpPr>
          <p:nvPr/>
        </p:nvSpPr>
        <p:spPr bwMode="auto">
          <a:xfrm>
            <a:off x="8588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73" name="Rectangle 9"/>
          <p:cNvSpPr>
            <a:spLocks noChangeArrowheads="1"/>
          </p:cNvSpPr>
          <p:nvPr/>
        </p:nvSpPr>
        <p:spPr bwMode="auto">
          <a:xfrm>
            <a:off x="11636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74" name="Rectangle 10"/>
          <p:cNvSpPr>
            <a:spLocks noChangeArrowheads="1"/>
          </p:cNvSpPr>
          <p:nvPr/>
        </p:nvSpPr>
        <p:spPr bwMode="auto">
          <a:xfrm>
            <a:off x="5540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75" name="Rectangle 11"/>
          <p:cNvSpPr>
            <a:spLocks noChangeArrowheads="1"/>
          </p:cNvSpPr>
          <p:nvPr/>
        </p:nvSpPr>
        <p:spPr bwMode="auto">
          <a:xfrm>
            <a:off x="2492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76" name="Rectangle 12"/>
          <p:cNvSpPr>
            <a:spLocks noChangeArrowheads="1"/>
          </p:cNvSpPr>
          <p:nvPr/>
        </p:nvSpPr>
        <p:spPr bwMode="auto">
          <a:xfrm>
            <a:off x="8588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77" name="Rectangle 13"/>
          <p:cNvSpPr>
            <a:spLocks noChangeArrowheads="1"/>
          </p:cNvSpPr>
          <p:nvPr/>
        </p:nvSpPr>
        <p:spPr bwMode="auto">
          <a:xfrm>
            <a:off x="11636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78" name="Rectangle 14"/>
          <p:cNvSpPr>
            <a:spLocks noChangeArrowheads="1"/>
          </p:cNvSpPr>
          <p:nvPr/>
        </p:nvSpPr>
        <p:spPr bwMode="auto">
          <a:xfrm>
            <a:off x="5540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79" name="Rectangle 15"/>
          <p:cNvSpPr>
            <a:spLocks noChangeArrowheads="1"/>
          </p:cNvSpPr>
          <p:nvPr/>
        </p:nvSpPr>
        <p:spPr bwMode="auto">
          <a:xfrm>
            <a:off x="2492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80" name="Rectangle 16"/>
          <p:cNvSpPr>
            <a:spLocks noChangeArrowheads="1"/>
          </p:cNvSpPr>
          <p:nvPr/>
        </p:nvSpPr>
        <p:spPr bwMode="auto">
          <a:xfrm>
            <a:off x="8588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81" name="Rectangle 17"/>
          <p:cNvSpPr>
            <a:spLocks noChangeArrowheads="1"/>
          </p:cNvSpPr>
          <p:nvPr/>
        </p:nvSpPr>
        <p:spPr bwMode="auto">
          <a:xfrm>
            <a:off x="11636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82" name="Rectangle 18"/>
          <p:cNvSpPr>
            <a:spLocks noChangeArrowheads="1"/>
          </p:cNvSpPr>
          <p:nvPr/>
        </p:nvSpPr>
        <p:spPr bwMode="auto">
          <a:xfrm>
            <a:off x="5540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83" name="Rectangle 127"/>
          <p:cNvSpPr>
            <a:spLocks noChangeArrowheads="1"/>
          </p:cNvSpPr>
          <p:nvPr/>
        </p:nvSpPr>
        <p:spPr bwMode="auto">
          <a:xfrm>
            <a:off x="1498600" y="4994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84" name="Rectangle 128"/>
          <p:cNvSpPr>
            <a:spLocks noChangeArrowheads="1"/>
          </p:cNvSpPr>
          <p:nvPr/>
        </p:nvSpPr>
        <p:spPr bwMode="auto">
          <a:xfrm>
            <a:off x="858838" y="5634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85" name="Rectangle 129"/>
          <p:cNvSpPr>
            <a:spLocks noChangeArrowheads="1"/>
          </p:cNvSpPr>
          <p:nvPr/>
        </p:nvSpPr>
        <p:spPr bwMode="auto">
          <a:xfrm>
            <a:off x="1184275" y="59388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86" name="Rectangle 130"/>
          <p:cNvSpPr>
            <a:spLocks noChangeArrowheads="1"/>
          </p:cNvSpPr>
          <p:nvPr/>
        </p:nvSpPr>
        <p:spPr bwMode="auto">
          <a:xfrm>
            <a:off x="847725" y="46990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87" name="Rectangle 131"/>
          <p:cNvSpPr>
            <a:spLocks noChangeArrowheads="1"/>
          </p:cNvSpPr>
          <p:nvPr/>
        </p:nvSpPr>
        <p:spPr bwMode="auto">
          <a:xfrm>
            <a:off x="1173163" y="50038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88" name="Rectangle 3"/>
          <p:cNvSpPr>
            <a:spLocks noChangeArrowheads="1"/>
          </p:cNvSpPr>
          <p:nvPr/>
        </p:nvSpPr>
        <p:spPr bwMode="auto">
          <a:xfrm>
            <a:off x="14573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89" name="Rectangle 4"/>
          <p:cNvSpPr>
            <a:spLocks noChangeArrowheads="1"/>
          </p:cNvSpPr>
          <p:nvPr/>
        </p:nvSpPr>
        <p:spPr bwMode="auto">
          <a:xfrm>
            <a:off x="20669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90" name="Rectangle 6"/>
          <p:cNvSpPr>
            <a:spLocks noChangeArrowheads="1"/>
          </p:cNvSpPr>
          <p:nvPr/>
        </p:nvSpPr>
        <p:spPr bwMode="auto">
          <a:xfrm>
            <a:off x="14573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91" name="Rectangle 7"/>
          <p:cNvSpPr>
            <a:spLocks noChangeArrowheads="1"/>
          </p:cNvSpPr>
          <p:nvPr/>
        </p:nvSpPr>
        <p:spPr bwMode="auto">
          <a:xfrm>
            <a:off x="1752600" y="5024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92" name="Rectangle 8"/>
          <p:cNvSpPr>
            <a:spLocks noChangeArrowheads="1"/>
          </p:cNvSpPr>
          <p:nvPr/>
        </p:nvSpPr>
        <p:spPr bwMode="auto">
          <a:xfrm>
            <a:off x="2066925" y="5643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93" name="Rectangle 10"/>
          <p:cNvSpPr>
            <a:spLocks noChangeArrowheads="1"/>
          </p:cNvSpPr>
          <p:nvPr/>
        </p:nvSpPr>
        <p:spPr bwMode="auto">
          <a:xfrm>
            <a:off x="1457325" y="5643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94" name="Rectangle 11"/>
          <p:cNvSpPr>
            <a:spLocks noChangeArrowheads="1"/>
          </p:cNvSpPr>
          <p:nvPr/>
        </p:nvSpPr>
        <p:spPr bwMode="auto">
          <a:xfrm>
            <a:off x="14573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95" name="Rectangle 12"/>
          <p:cNvSpPr>
            <a:spLocks noChangeArrowheads="1"/>
          </p:cNvSpPr>
          <p:nvPr/>
        </p:nvSpPr>
        <p:spPr bwMode="auto">
          <a:xfrm>
            <a:off x="20669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96" name="Rectangle 14"/>
          <p:cNvSpPr>
            <a:spLocks noChangeArrowheads="1"/>
          </p:cNvSpPr>
          <p:nvPr/>
        </p:nvSpPr>
        <p:spPr bwMode="auto">
          <a:xfrm>
            <a:off x="14573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97" name="Rectangle 15"/>
          <p:cNvSpPr>
            <a:spLocks noChangeArrowheads="1"/>
          </p:cNvSpPr>
          <p:nvPr/>
        </p:nvSpPr>
        <p:spPr bwMode="auto">
          <a:xfrm>
            <a:off x="14573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98" name="Rectangle 16"/>
          <p:cNvSpPr>
            <a:spLocks noChangeArrowheads="1"/>
          </p:cNvSpPr>
          <p:nvPr/>
        </p:nvSpPr>
        <p:spPr bwMode="auto">
          <a:xfrm>
            <a:off x="20669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99" name="Rectangle 18"/>
          <p:cNvSpPr>
            <a:spLocks noChangeArrowheads="1"/>
          </p:cNvSpPr>
          <p:nvPr/>
        </p:nvSpPr>
        <p:spPr bwMode="auto">
          <a:xfrm>
            <a:off x="14573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00" name="Rectangle 127"/>
          <p:cNvSpPr>
            <a:spLocks noChangeArrowheads="1"/>
          </p:cNvSpPr>
          <p:nvPr/>
        </p:nvSpPr>
        <p:spPr bwMode="auto">
          <a:xfrm>
            <a:off x="1457325" y="56435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01" name="Rectangle 128"/>
          <p:cNvSpPr>
            <a:spLocks noChangeArrowheads="1"/>
          </p:cNvSpPr>
          <p:nvPr/>
        </p:nvSpPr>
        <p:spPr bwMode="auto">
          <a:xfrm>
            <a:off x="533400" y="50339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02" name="Rectangle 129"/>
          <p:cNvSpPr>
            <a:spLocks noChangeArrowheads="1"/>
          </p:cNvSpPr>
          <p:nvPr/>
        </p:nvSpPr>
        <p:spPr bwMode="auto">
          <a:xfrm>
            <a:off x="1457325" y="5338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03" name="Rectangle 130"/>
          <p:cNvSpPr>
            <a:spLocks noChangeArrowheads="1"/>
          </p:cNvSpPr>
          <p:nvPr/>
        </p:nvSpPr>
        <p:spPr bwMode="auto">
          <a:xfrm>
            <a:off x="1457325" y="59483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04" name="Rectangle 131"/>
          <p:cNvSpPr>
            <a:spLocks noChangeArrowheads="1"/>
          </p:cNvSpPr>
          <p:nvPr/>
        </p:nvSpPr>
        <p:spPr bwMode="auto">
          <a:xfrm>
            <a:off x="1457325" y="6253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05" name="Rectangle 11"/>
          <p:cNvSpPr>
            <a:spLocks noChangeArrowheads="1"/>
          </p:cNvSpPr>
          <p:nvPr/>
        </p:nvSpPr>
        <p:spPr bwMode="auto">
          <a:xfrm>
            <a:off x="238125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06" name="Rectangle 11"/>
          <p:cNvSpPr>
            <a:spLocks noChangeArrowheads="1"/>
          </p:cNvSpPr>
          <p:nvPr/>
        </p:nvSpPr>
        <p:spPr bwMode="auto">
          <a:xfrm>
            <a:off x="533400" y="3784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07" name="Rectangle 22"/>
          <p:cNvSpPr>
            <a:spLocks noChangeArrowheads="1"/>
          </p:cNvSpPr>
          <p:nvPr/>
        </p:nvSpPr>
        <p:spPr bwMode="auto">
          <a:xfrm>
            <a:off x="258763" y="5613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08" name="Rectangle 21"/>
          <p:cNvSpPr>
            <a:spLocks noChangeArrowheads="1"/>
          </p:cNvSpPr>
          <p:nvPr/>
        </p:nvSpPr>
        <p:spPr bwMode="auto">
          <a:xfrm>
            <a:off x="2078038" y="50339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09" name="Rectangle 21"/>
          <p:cNvSpPr>
            <a:spLocks noChangeArrowheads="1"/>
          </p:cNvSpPr>
          <p:nvPr/>
        </p:nvSpPr>
        <p:spPr bwMode="auto">
          <a:xfrm>
            <a:off x="879475" y="5622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10" name="Rectangle 15"/>
          <p:cNvSpPr>
            <a:spLocks noChangeArrowheads="1"/>
          </p:cNvSpPr>
          <p:nvPr/>
        </p:nvSpPr>
        <p:spPr bwMode="auto">
          <a:xfrm>
            <a:off x="1762125" y="5622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11" name="Rectangle 16"/>
          <p:cNvSpPr>
            <a:spLocks noChangeArrowheads="1"/>
          </p:cNvSpPr>
          <p:nvPr/>
        </p:nvSpPr>
        <p:spPr bwMode="auto">
          <a:xfrm>
            <a:off x="1782763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12" name="Rectangle 16"/>
          <p:cNvSpPr>
            <a:spLocks noChangeArrowheads="1"/>
          </p:cNvSpPr>
          <p:nvPr/>
        </p:nvSpPr>
        <p:spPr bwMode="auto">
          <a:xfrm>
            <a:off x="1782763" y="5927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13" name="Rectangle 131"/>
          <p:cNvSpPr>
            <a:spLocks noChangeArrowheads="1"/>
          </p:cNvSpPr>
          <p:nvPr/>
        </p:nvSpPr>
        <p:spPr bwMode="auto">
          <a:xfrm>
            <a:off x="1173163" y="6232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14" name="Rectangle 3"/>
          <p:cNvSpPr>
            <a:spLocks noChangeArrowheads="1"/>
          </p:cNvSpPr>
          <p:nvPr/>
        </p:nvSpPr>
        <p:spPr bwMode="auto">
          <a:xfrm>
            <a:off x="7778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15" name="Rectangle 4"/>
          <p:cNvSpPr>
            <a:spLocks noChangeArrowheads="1"/>
          </p:cNvSpPr>
          <p:nvPr/>
        </p:nvSpPr>
        <p:spPr bwMode="auto">
          <a:xfrm>
            <a:off x="13874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16" name="Rectangle 5"/>
          <p:cNvSpPr>
            <a:spLocks noChangeArrowheads="1"/>
          </p:cNvSpPr>
          <p:nvPr/>
        </p:nvSpPr>
        <p:spPr bwMode="auto">
          <a:xfrm>
            <a:off x="1692275" y="19145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17" name="Rectangle 6"/>
          <p:cNvSpPr>
            <a:spLocks noChangeArrowheads="1"/>
          </p:cNvSpPr>
          <p:nvPr/>
        </p:nvSpPr>
        <p:spPr bwMode="auto">
          <a:xfrm>
            <a:off x="10826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18" name="Rectangle 129"/>
          <p:cNvSpPr>
            <a:spLocks noChangeArrowheads="1"/>
          </p:cNvSpPr>
          <p:nvPr/>
        </p:nvSpPr>
        <p:spPr bwMode="auto">
          <a:xfrm>
            <a:off x="1082675" y="1914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19" name="Rectangle 3"/>
          <p:cNvSpPr>
            <a:spLocks noChangeArrowheads="1"/>
          </p:cNvSpPr>
          <p:nvPr/>
        </p:nvSpPr>
        <p:spPr bwMode="auto">
          <a:xfrm>
            <a:off x="2016125" y="1925638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20" name="Rectangle 4"/>
          <p:cNvSpPr>
            <a:spLocks noChangeArrowheads="1"/>
          </p:cNvSpPr>
          <p:nvPr/>
        </p:nvSpPr>
        <p:spPr bwMode="auto">
          <a:xfrm>
            <a:off x="2625725" y="1925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21" name="Rectangle 6"/>
          <p:cNvSpPr>
            <a:spLocks noChangeArrowheads="1"/>
          </p:cNvSpPr>
          <p:nvPr/>
        </p:nvSpPr>
        <p:spPr bwMode="auto">
          <a:xfrm>
            <a:off x="2320925" y="1925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22" name="Rectangle 129"/>
          <p:cNvSpPr>
            <a:spLocks noChangeArrowheads="1"/>
          </p:cNvSpPr>
          <p:nvPr/>
        </p:nvSpPr>
        <p:spPr bwMode="auto">
          <a:xfrm>
            <a:off x="2320925" y="19256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23" name="Rectangle 11"/>
          <p:cNvSpPr>
            <a:spLocks noChangeArrowheads="1"/>
          </p:cNvSpPr>
          <p:nvPr/>
        </p:nvSpPr>
        <p:spPr bwMode="auto">
          <a:xfrm>
            <a:off x="1082675" y="190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24" name="Rectangle 7"/>
          <p:cNvSpPr>
            <a:spLocks noChangeArrowheads="1"/>
          </p:cNvSpPr>
          <p:nvPr/>
        </p:nvSpPr>
        <p:spPr bwMode="auto">
          <a:xfrm>
            <a:off x="29416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25" name="Rectangle 8"/>
          <p:cNvSpPr>
            <a:spLocks noChangeArrowheads="1"/>
          </p:cNvSpPr>
          <p:nvPr/>
        </p:nvSpPr>
        <p:spPr bwMode="auto">
          <a:xfrm>
            <a:off x="3551238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26" name="Rectangle 9"/>
          <p:cNvSpPr>
            <a:spLocks noChangeArrowheads="1"/>
          </p:cNvSpPr>
          <p:nvPr/>
        </p:nvSpPr>
        <p:spPr bwMode="auto">
          <a:xfrm>
            <a:off x="3856038" y="1935163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27" name="Rectangle 10"/>
          <p:cNvSpPr>
            <a:spLocks noChangeArrowheads="1"/>
          </p:cNvSpPr>
          <p:nvPr/>
        </p:nvSpPr>
        <p:spPr bwMode="auto">
          <a:xfrm>
            <a:off x="3246438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28" name="Rectangle 127"/>
          <p:cNvSpPr>
            <a:spLocks noChangeArrowheads="1"/>
          </p:cNvSpPr>
          <p:nvPr/>
        </p:nvSpPr>
        <p:spPr bwMode="auto">
          <a:xfrm>
            <a:off x="32464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29" name="Rectangle 128"/>
          <p:cNvSpPr>
            <a:spLocks noChangeArrowheads="1"/>
          </p:cNvSpPr>
          <p:nvPr/>
        </p:nvSpPr>
        <p:spPr bwMode="auto">
          <a:xfrm>
            <a:off x="35512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30" name="Rectangle 7"/>
          <p:cNvSpPr>
            <a:spLocks noChangeArrowheads="1"/>
          </p:cNvSpPr>
          <p:nvPr/>
        </p:nvSpPr>
        <p:spPr bwMode="auto">
          <a:xfrm>
            <a:off x="418147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31" name="Rectangle 8"/>
          <p:cNvSpPr>
            <a:spLocks noChangeArrowheads="1"/>
          </p:cNvSpPr>
          <p:nvPr/>
        </p:nvSpPr>
        <p:spPr bwMode="auto">
          <a:xfrm>
            <a:off x="479107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32" name="Rectangle 10"/>
          <p:cNvSpPr>
            <a:spLocks noChangeArrowheads="1"/>
          </p:cNvSpPr>
          <p:nvPr/>
        </p:nvSpPr>
        <p:spPr bwMode="auto">
          <a:xfrm>
            <a:off x="448627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33" name="Rectangle 127"/>
          <p:cNvSpPr>
            <a:spLocks noChangeArrowheads="1"/>
          </p:cNvSpPr>
          <p:nvPr/>
        </p:nvSpPr>
        <p:spPr bwMode="auto">
          <a:xfrm>
            <a:off x="448627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34" name="Rectangle 11"/>
          <p:cNvSpPr>
            <a:spLocks noChangeArrowheads="1"/>
          </p:cNvSpPr>
          <p:nvPr/>
        </p:nvSpPr>
        <p:spPr bwMode="auto">
          <a:xfrm>
            <a:off x="2951163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35" name="Rectangle 11"/>
          <p:cNvSpPr>
            <a:spLocks noChangeArrowheads="1"/>
          </p:cNvSpPr>
          <p:nvPr/>
        </p:nvSpPr>
        <p:spPr bwMode="auto">
          <a:xfrm>
            <a:off x="51212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36" name="Rectangle 12"/>
          <p:cNvSpPr>
            <a:spLocks noChangeArrowheads="1"/>
          </p:cNvSpPr>
          <p:nvPr/>
        </p:nvSpPr>
        <p:spPr bwMode="auto">
          <a:xfrm>
            <a:off x="57308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37" name="Rectangle 13"/>
          <p:cNvSpPr>
            <a:spLocks noChangeArrowheads="1"/>
          </p:cNvSpPr>
          <p:nvPr/>
        </p:nvSpPr>
        <p:spPr bwMode="auto">
          <a:xfrm>
            <a:off x="60356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38" name="Rectangle 14"/>
          <p:cNvSpPr>
            <a:spLocks noChangeArrowheads="1"/>
          </p:cNvSpPr>
          <p:nvPr/>
        </p:nvSpPr>
        <p:spPr bwMode="auto">
          <a:xfrm>
            <a:off x="54260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39" name="Rectangle 130"/>
          <p:cNvSpPr>
            <a:spLocks noChangeArrowheads="1"/>
          </p:cNvSpPr>
          <p:nvPr/>
        </p:nvSpPr>
        <p:spPr bwMode="auto">
          <a:xfrm>
            <a:off x="5426075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40" name="Rectangle 11"/>
          <p:cNvSpPr>
            <a:spLocks noChangeArrowheads="1"/>
          </p:cNvSpPr>
          <p:nvPr/>
        </p:nvSpPr>
        <p:spPr bwMode="auto">
          <a:xfrm>
            <a:off x="63595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41" name="Rectangle 12"/>
          <p:cNvSpPr>
            <a:spLocks noChangeArrowheads="1"/>
          </p:cNvSpPr>
          <p:nvPr/>
        </p:nvSpPr>
        <p:spPr bwMode="auto">
          <a:xfrm>
            <a:off x="69691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42" name="Rectangle 14"/>
          <p:cNvSpPr>
            <a:spLocks noChangeArrowheads="1"/>
          </p:cNvSpPr>
          <p:nvPr/>
        </p:nvSpPr>
        <p:spPr bwMode="auto">
          <a:xfrm>
            <a:off x="66643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43" name="Rectangle 130"/>
          <p:cNvSpPr>
            <a:spLocks noChangeArrowheads="1"/>
          </p:cNvSpPr>
          <p:nvPr/>
        </p:nvSpPr>
        <p:spPr bwMode="auto">
          <a:xfrm>
            <a:off x="666432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44" name="Rectangle 15"/>
          <p:cNvSpPr>
            <a:spLocks noChangeArrowheads="1"/>
          </p:cNvSpPr>
          <p:nvPr/>
        </p:nvSpPr>
        <p:spPr bwMode="auto">
          <a:xfrm>
            <a:off x="72898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45" name="Rectangle 16"/>
          <p:cNvSpPr>
            <a:spLocks noChangeArrowheads="1"/>
          </p:cNvSpPr>
          <p:nvPr/>
        </p:nvSpPr>
        <p:spPr bwMode="auto">
          <a:xfrm>
            <a:off x="78994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46" name="Rectangle 17"/>
          <p:cNvSpPr>
            <a:spLocks noChangeArrowheads="1"/>
          </p:cNvSpPr>
          <p:nvPr/>
        </p:nvSpPr>
        <p:spPr bwMode="auto">
          <a:xfrm>
            <a:off x="82042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47" name="Rectangle 18"/>
          <p:cNvSpPr>
            <a:spLocks noChangeArrowheads="1"/>
          </p:cNvSpPr>
          <p:nvPr/>
        </p:nvSpPr>
        <p:spPr bwMode="auto">
          <a:xfrm>
            <a:off x="75946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48" name="Rectangle 131"/>
          <p:cNvSpPr>
            <a:spLocks noChangeArrowheads="1"/>
          </p:cNvSpPr>
          <p:nvPr/>
        </p:nvSpPr>
        <p:spPr bwMode="auto">
          <a:xfrm>
            <a:off x="7594600" y="1939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49" name="Rectangle 130"/>
          <p:cNvSpPr>
            <a:spLocks noChangeArrowheads="1"/>
          </p:cNvSpPr>
          <p:nvPr/>
        </p:nvSpPr>
        <p:spPr bwMode="auto">
          <a:xfrm>
            <a:off x="7908925" y="19304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950" name="TextBox 7"/>
          <p:cNvSpPr txBox="1">
            <a:spLocks noChangeArrowheads="1"/>
          </p:cNvSpPr>
          <p:nvPr/>
        </p:nvSpPr>
        <p:spPr bwMode="auto">
          <a:xfrm>
            <a:off x="8509000" y="18669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4951" name="TextBox 261"/>
          <p:cNvSpPr txBox="1">
            <a:spLocks noChangeArrowheads="1"/>
          </p:cNvSpPr>
          <p:nvPr/>
        </p:nvSpPr>
        <p:spPr bwMode="auto">
          <a:xfrm>
            <a:off x="-17463" y="3475038"/>
            <a:ext cx="338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4952" name="TextBox 262"/>
          <p:cNvSpPr txBox="1">
            <a:spLocks noChangeArrowheads="1"/>
          </p:cNvSpPr>
          <p:nvPr/>
        </p:nvSpPr>
        <p:spPr bwMode="auto">
          <a:xfrm>
            <a:off x="2247900" y="64214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63</a:t>
            </a:r>
          </a:p>
        </p:txBody>
      </p:sp>
      <p:sp>
        <p:nvSpPr>
          <p:cNvPr id="34953" name="TextBox 263"/>
          <p:cNvSpPr txBox="1">
            <a:spLocks noChangeArrowheads="1"/>
          </p:cNvSpPr>
          <p:nvPr/>
        </p:nvSpPr>
        <p:spPr bwMode="auto">
          <a:xfrm>
            <a:off x="646113" y="1400175"/>
            <a:ext cx="8570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 1                5                10                 15                20                25  …</a:t>
            </a:r>
          </a:p>
        </p:txBody>
      </p:sp>
      <p:cxnSp>
        <p:nvCxnSpPr>
          <p:cNvPr id="41" name="Straight Connector 40"/>
          <p:cNvCxnSpPr>
            <a:stCxn id="34914" idx="2"/>
            <a:endCxn id="4" idx="2"/>
          </p:cNvCxnSpPr>
          <p:nvPr/>
        </p:nvCxnSpPr>
        <p:spPr>
          <a:xfrm>
            <a:off x="930275" y="2219325"/>
            <a:ext cx="2798763" cy="1738313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>
            <a:endCxn id="4" idx="2"/>
          </p:cNvCxnSpPr>
          <p:nvPr/>
        </p:nvCxnSpPr>
        <p:spPr>
          <a:xfrm>
            <a:off x="1235075" y="2219325"/>
            <a:ext cx="2493963" cy="1738313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1549400" y="2230438"/>
            <a:ext cx="2179638" cy="1554162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>
            <a:endCxn id="4" idx="1"/>
          </p:cNvCxnSpPr>
          <p:nvPr/>
        </p:nvCxnSpPr>
        <p:spPr>
          <a:xfrm>
            <a:off x="1884363" y="2239963"/>
            <a:ext cx="1947862" cy="1452562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endCxn id="4" idx="1"/>
          </p:cNvCxnSpPr>
          <p:nvPr/>
        </p:nvCxnSpPr>
        <p:spPr>
          <a:xfrm>
            <a:off x="2209800" y="2260600"/>
            <a:ext cx="1622425" cy="1431925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endCxn id="4" idx="1"/>
          </p:cNvCxnSpPr>
          <p:nvPr/>
        </p:nvCxnSpPr>
        <p:spPr>
          <a:xfrm>
            <a:off x="2484438" y="2270125"/>
            <a:ext cx="1347787" cy="142240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34920" idx="2"/>
            <a:endCxn id="4" idx="1"/>
          </p:cNvCxnSpPr>
          <p:nvPr/>
        </p:nvCxnSpPr>
        <p:spPr>
          <a:xfrm>
            <a:off x="2778125" y="2230438"/>
            <a:ext cx="1054100" cy="1462087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34924" idx="2"/>
            <a:endCxn id="4" idx="1"/>
          </p:cNvCxnSpPr>
          <p:nvPr/>
        </p:nvCxnSpPr>
        <p:spPr>
          <a:xfrm>
            <a:off x="3094038" y="2239963"/>
            <a:ext cx="738187" cy="1452562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>
            <a:off x="3509963" y="2281238"/>
            <a:ext cx="369887" cy="1303337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3692525" y="2290763"/>
            <a:ext cx="369888" cy="1303337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endCxn id="4" idx="0"/>
          </p:cNvCxnSpPr>
          <p:nvPr/>
        </p:nvCxnSpPr>
        <p:spPr>
          <a:xfrm>
            <a:off x="3978275" y="2320925"/>
            <a:ext cx="106363" cy="126365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4181475" y="2301875"/>
            <a:ext cx="203200" cy="130175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4181475" y="2290763"/>
            <a:ext cx="436563" cy="1293812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>
            <a:endCxn id="4" idx="7"/>
          </p:cNvCxnSpPr>
          <p:nvPr/>
        </p:nvCxnSpPr>
        <p:spPr>
          <a:xfrm flipH="1">
            <a:off x="4335463" y="2311400"/>
            <a:ext cx="658812" cy="138112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endCxn id="4" idx="7"/>
          </p:cNvCxnSpPr>
          <p:nvPr/>
        </p:nvCxnSpPr>
        <p:spPr>
          <a:xfrm flipH="1">
            <a:off x="4335463" y="2281238"/>
            <a:ext cx="931862" cy="1411287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4440238" y="2290763"/>
            <a:ext cx="1152525" cy="141605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>
            <a:stCxn id="34936" idx="2"/>
          </p:cNvCxnSpPr>
          <p:nvPr/>
        </p:nvCxnSpPr>
        <p:spPr>
          <a:xfrm flipH="1">
            <a:off x="4486275" y="2239963"/>
            <a:ext cx="1397000" cy="154940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endCxn id="4" idx="6"/>
          </p:cNvCxnSpPr>
          <p:nvPr/>
        </p:nvCxnSpPr>
        <p:spPr>
          <a:xfrm flipH="1">
            <a:off x="4440238" y="2290763"/>
            <a:ext cx="1773237" cy="16668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stCxn id="34940" idx="2"/>
            <a:endCxn id="4" idx="6"/>
          </p:cNvCxnSpPr>
          <p:nvPr/>
        </p:nvCxnSpPr>
        <p:spPr>
          <a:xfrm flipH="1">
            <a:off x="4440238" y="2251075"/>
            <a:ext cx="2071687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>
            <a:endCxn id="4" idx="6"/>
          </p:cNvCxnSpPr>
          <p:nvPr/>
        </p:nvCxnSpPr>
        <p:spPr>
          <a:xfrm flipH="1">
            <a:off x="4440238" y="2290763"/>
            <a:ext cx="2325687" cy="16668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endCxn id="4" idx="6"/>
          </p:cNvCxnSpPr>
          <p:nvPr/>
        </p:nvCxnSpPr>
        <p:spPr>
          <a:xfrm flipH="1">
            <a:off x="4440238" y="2251075"/>
            <a:ext cx="2671762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>
            <a:endCxn id="4" idx="6"/>
          </p:cNvCxnSpPr>
          <p:nvPr/>
        </p:nvCxnSpPr>
        <p:spPr>
          <a:xfrm flipH="1">
            <a:off x="4440238" y="2270125"/>
            <a:ext cx="2976562" cy="16875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>
            <a:endCxn id="4" idx="6"/>
          </p:cNvCxnSpPr>
          <p:nvPr/>
        </p:nvCxnSpPr>
        <p:spPr>
          <a:xfrm flipH="1">
            <a:off x="4440238" y="2270125"/>
            <a:ext cx="3352800" cy="16875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endCxn id="4" idx="6"/>
          </p:cNvCxnSpPr>
          <p:nvPr/>
        </p:nvCxnSpPr>
        <p:spPr>
          <a:xfrm flipH="1">
            <a:off x="4440238" y="2251075"/>
            <a:ext cx="3636962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>
            <a:stCxn id="34946" idx="2"/>
          </p:cNvCxnSpPr>
          <p:nvPr/>
        </p:nvCxnSpPr>
        <p:spPr>
          <a:xfrm flipH="1">
            <a:off x="4486275" y="2244725"/>
            <a:ext cx="3870325" cy="17129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4551363" y="2316163"/>
            <a:ext cx="4449762" cy="16414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>
            <a:off x="6188075" y="4414838"/>
            <a:ext cx="2265363" cy="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213475" y="5156200"/>
            <a:ext cx="2143125" cy="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82" name="TextBox 310"/>
          <p:cNvSpPr txBox="1">
            <a:spLocks noChangeArrowheads="1"/>
          </p:cNvSpPr>
          <p:nvPr/>
        </p:nvSpPr>
        <p:spPr bwMode="auto">
          <a:xfrm>
            <a:off x="6437112" y="3844018"/>
            <a:ext cx="19664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strong weight</a:t>
            </a:r>
          </a:p>
        </p:txBody>
      </p:sp>
      <p:sp>
        <p:nvSpPr>
          <p:cNvPr id="34983" name="TextBox 313"/>
          <p:cNvSpPr txBox="1">
            <a:spLocks noChangeArrowheads="1"/>
          </p:cNvSpPr>
          <p:nvPr/>
        </p:nvSpPr>
        <p:spPr bwMode="auto">
          <a:xfrm>
            <a:off x="6227763" y="4627563"/>
            <a:ext cx="2174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low/zero weight</a:t>
            </a:r>
          </a:p>
        </p:txBody>
      </p:sp>
    </p:spTree>
    <p:extLst>
      <p:ext uri="{BB962C8B-B14F-4D97-AF65-F5344CB8AC3E}">
        <p14:creationId xmlns:p14="http://schemas.microsoft.com/office/powerpoint/2010/main" val="282090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590085" y="177007"/>
            <a:ext cx="7772400" cy="550862"/>
          </a:xfrm>
        </p:spPr>
        <p:txBody>
          <a:bodyPr/>
          <a:lstStyle/>
          <a:p>
            <a:pPr eaLnBrk="1" hangingPunct="1"/>
            <a:r>
              <a:rPr lang="en-GB" altLang="en-US" sz="2800" dirty="0">
                <a:solidFill>
                  <a:srgbClr val="FF3300"/>
                </a:solidFill>
              </a:rPr>
              <a:t>Hidden layer neurons become </a:t>
            </a:r>
            <a:r>
              <a:rPr lang="en-GB" altLang="en-US" sz="2800" i="1" dirty="0">
                <a:solidFill>
                  <a:srgbClr val="FF3300"/>
                </a:solidFill>
              </a:rPr>
              <a:t>feature detectors</a:t>
            </a:r>
          </a:p>
        </p:txBody>
      </p:sp>
      <p:sp>
        <p:nvSpPr>
          <p:cNvPr id="4" name="Oval 3"/>
          <p:cNvSpPr/>
          <p:nvPr/>
        </p:nvSpPr>
        <p:spPr>
          <a:xfrm>
            <a:off x="3729038" y="3584575"/>
            <a:ext cx="711200" cy="746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36868" name="Rectangle 3"/>
          <p:cNvSpPr>
            <a:spLocks noChangeArrowheads="1"/>
          </p:cNvSpPr>
          <p:nvPr/>
        </p:nvSpPr>
        <p:spPr bwMode="auto">
          <a:xfrm>
            <a:off x="2286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69" name="Rectangle 4"/>
          <p:cNvSpPr>
            <a:spLocks noChangeArrowheads="1"/>
          </p:cNvSpPr>
          <p:nvPr/>
        </p:nvSpPr>
        <p:spPr bwMode="auto">
          <a:xfrm>
            <a:off x="8382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70" name="Rectangle 5"/>
          <p:cNvSpPr>
            <a:spLocks noChangeArrowheads="1"/>
          </p:cNvSpPr>
          <p:nvPr/>
        </p:nvSpPr>
        <p:spPr bwMode="auto">
          <a:xfrm>
            <a:off x="1143000" y="37941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71" name="Rectangle 6"/>
          <p:cNvSpPr>
            <a:spLocks noChangeArrowheads="1"/>
          </p:cNvSpPr>
          <p:nvPr/>
        </p:nvSpPr>
        <p:spPr bwMode="auto">
          <a:xfrm>
            <a:off x="5334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72" name="Rectangle 7"/>
          <p:cNvSpPr>
            <a:spLocks noChangeArrowheads="1"/>
          </p:cNvSpPr>
          <p:nvPr/>
        </p:nvSpPr>
        <p:spPr bwMode="auto">
          <a:xfrm>
            <a:off x="2286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73" name="Rectangle 8"/>
          <p:cNvSpPr>
            <a:spLocks noChangeArrowheads="1"/>
          </p:cNvSpPr>
          <p:nvPr/>
        </p:nvSpPr>
        <p:spPr bwMode="auto">
          <a:xfrm>
            <a:off x="838200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74" name="Rectangle 9"/>
          <p:cNvSpPr>
            <a:spLocks noChangeArrowheads="1"/>
          </p:cNvSpPr>
          <p:nvPr/>
        </p:nvSpPr>
        <p:spPr bwMode="auto">
          <a:xfrm>
            <a:off x="1143000" y="40989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75" name="Rectangle 10"/>
          <p:cNvSpPr>
            <a:spLocks noChangeArrowheads="1"/>
          </p:cNvSpPr>
          <p:nvPr/>
        </p:nvSpPr>
        <p:spPr bwMode="auto">
          <a:xfrm>
            <a:off x="533400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76" name="Rectangle 11"/>
          <p:cNvSpPr>
            <a:spLocks noChangeArrowheads="1"/>
          </p:cNvSpPr>
          <p:nvPr/>
        </p:nvSpPr>
        <p:spPr bwMode="auto">
          <a:xfrm>
            <a:off x="2286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77" name="Rectangle 12"/>
          <p:cNvSpPr>
            <a:spLocks noChangeArrowheads="1"/>
          </p:cNvSpPr>
          <p:nvPr/>
        </p:nvSpPr>
        <p:spPr bwMode="auto">
          <a:xfrm>
            <a:off x="8382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78" name="Rectangle 13"/>
          <p:cNvSpPr>
            <a:spLocks noChangeArrowheads="1"/>
          </p:cNvSpPr>
          <p:nvPr/>
        </p:nvSpPr>
        <p:spPr bwMode="auto">
          <a:xfrm>
            <a:off x="11430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79" name="Rectangle 14"/>
          <p:cNvSpPr>
            <a:spLocks noChangeArrowheads="1"/>
          </p:cNvSpPr>
          <p:nvPr/>
        </p:nvSpPr>
        <p:spPr bwMode="auto">
          <a:xfrm>
            <a:off x="5334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80" name="Rectangle 15"/>
          <p:cNvSpPr>
            <a:spLocks noChangeArrowheads="1"/>
          </p:cNvSpPr>
          <p:nvPr/>
        </p:nvSpPr>
        <p:spPr bwMode="auto">
          <a:xfrm>
            <a:off x="2286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81" name="Rectangle 16"/>
          <p:cNvSpPr>
            <a:spLocks noChangeArrowheads="1"/>
          </p:cNvSpPr>
          <p:nvPr/>
        </p:nvSpPr>
        <p:spPr bwMode="auto">
          <a:xfrm>
            <a:off x="8382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82" name="Rectangle 17"/>
          <p:cNvSpPr>
            <a:spLocks noChangeArrowheads="1"/>
          </p:cNvSpPr>
          <p:nvPr/>
        </p:nvSpPr>
        <p:spPr bwMode="auto">
          <a:xfrm>
            <a:off x="11430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83" name="Rectangle 18"/>
          <p:cNvSpPr>
            <a:spLocks noChangeArrowheads="1"/>
          </p:cNvSpPr>
          <p:nvPr/>
        </p:nvSpPr>
        <p:spPr bwMode="auto">
          <a:xfrm>
            <a:off x="5334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84" name="Rectangle 19"/>
          <p:cNvSpPr>
            <a:spLocks noChangeArrowheads="1"/>
          </p:cNvSpPr>
          <p:nvPr/>
        </p:nvSpPr>
        <p:spPr bwMode="auto">
          <a:xfrm>
            <a:off x="2286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85" name="Rectangle 20"/>
          <p:cNvSpPr>
            <a:spLocks noChangeArrowheads="1"/>
          </p:cNvSpPr>
          <p:nvPr/>
        </p:nvSpPr>
        <p:spPr bwMode="auto">
          <a:xfrm>
            <a:off x="8382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86" name="Rectangle 21"/>
          <p:cNvSpPr>
            <a:spLocks noChangeArrowheads="1"/>
          </p:cNvSpPr>
          <p:nvPr/>
        </p:nvSpPr>
        <p:spPr bwMode="auto">
          <a:xfrm>
            <a:off x="11430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87" name="Rectangle 22"/>
          <p:cNvSpPr>
            <a:spLocks noChangeArrowheads="1"/>
          </p:cNvSpPr>
          <p:nvPr/>
        </p:nvSpPr>
        <p:spPr bwMode="auto">
          <a:xfrm>
            <a:off x="5334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88" name="Rectangle 127"/>
          <p:cNvSpPr>
            <a:spLocks noChangeArrowheads="1"/>
          </p:cNvSpPr>
          <p:nvPr/>
        </p:nvSpPr>
        <p:spPr bwMode="auto">
          <a:xfrm>
            <a:off x="5334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89" name="Rectangle 128"/>
          <p:cNvSpPr>
            <a:spLocks noChangeArrowheads="1"/>
          </p:cNvSpPr>
          <p:nvPr/>
        </p:nvSpPr>
        <p:spPr bwMode="auto">
          <a:xfrm>
            <a:off x="8382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90" name="Rectangle 129"/>
          <p:cNvSpPr>
            <a:spLocks noChangeArrowheads="1"/>
          </p:cNvSpPr>
          <p:nvPr/>
        </p:nvSpPr>
        <p:spPr bwMode="auto">
          <a:xfrm>
            <a:off x="533400" y="37941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91" name="Rectangle 130"/>
          <p:cNvSpPr>
            <a:spLocks noChangeArrowheads="1"/>
          </p:cNvSpPr>
          <p:nvPr/>
        </p:nvSpPr>
        <p:spPr bwMode="auto">
          <a:xfrm>
            <a:off x="533400" y="44037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92" name="Rectangle 131"/>
          <p:cNvSpPr>
            <a:spLocks noChangeArrowheads="1"/>
          </p:cNvSpPr>
          <p:nvPr/>
        </p:nvSpPr>
        <p:spPr bwMode="auto">
          <a:xfrm>
            <a:off x="533400" y="4708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93" name="Rectangle 132"/>
          <p:cNvSpPr>
            <a:spLocks noChangeArrowheads="1"/>
          </p:cNvSpPr>
          <p:nvPr/>
        </p:nvSpPr>
        <p:spPr bwMode="auto">
          <a:xfrm>
            <a:off x="838200" y="50133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94" name="Rectangle 3"/>
          <p:cNvSpPr>
            <a:spLocks noChangeArrowheads="1"/>
          </p:cNvSpPr>
          <p:nvPr/>
        </p:nvSpPr>
        <p:spPr bwMode="auto">
          <a:xfrm>
            <a:off x="1468438" y="3805238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95" name="Rectangle 4"/>
          <p:cNvSpPr>
            <a:spLocks noChangeArrowheads="1"/>
          </p:cNvSpPr>
          <p:nvPr/>
        </p:nvSpPr>
        <p:spPr bwMode="auto">
          <a:xfrm>
            <a:off x="2078038" y="3805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96" name="Rectangle 6"/>
          <p:cNvSpPr>
            <a:spLocks noChangeArrowheads="1"/>
          </p:cNvSpPr>
          <p:nvPr/>
        </p:nvSpPr>
        <p:spPr bwMode="auto">
          <a:xfrm>
            <a:off x="1773238" y="3805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97" name="Rectangle 7"/>
          <p:cNvSpPr>
            <a:spLocks noChangeArrowheads="1"/>
          </p:cNvSpPr>
          <p:nvPr/>
        </p:nvSpPr>
        <p:spPr bwMode="auto">
          <a:xfrm>
            <a:off x="1468438" y="4110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98" name="Rectangle 8"/>
          <p:cNvSpPr>
            <a:spLocks noChangeArrowheads="1"/>
          </p:cNvSpPr>
          <p:nvPr/>
        </p:nvSpPr>
        <p:spPr bwMode="auto">
          <a:xfrm>
            <a:off x="2078038" y="4110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99" name="Rectangle 10"/>
          <p:cNvSpPr>
            <a:spLocks noChangeArrowheads="1"/>
          </p:cNvSpPr>
          <p:nvPr/>
        </p:nvSpPr>
        <p:spPr bwMode="auto">
          <a:xfrm>
            <a:off x="1773238" y="4110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00" name="Rectangle 11"/>
          <p:cNvSpPr>
            <a:spLocks noChangeArrowheads="1"/>
          </p:cNvSpPr>
          <p:nvPr/>
        </p:nvSpPr>
        <p:spPr bwMode="auto">
          <a:xfrm>
            <a:off x="14684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01" name="Rectangle 12"/>
          <p:cNvSpPr>
            <a:spLocks noChangeArrowheads="1"/>
          </p:cNvSpPr>
          <p:nvPr/>
        </p:nvSpPr>
        <p:spPr bwMode="auto">
          <a:xfrm>
            <a:off x="20780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02" name="Rectangle 14"/>
          <p:cNvSpPr>
            <a:spLocks noChangeArrowheads="1"/>
          </p:cNvSpPr>
          <p:nvPr/>
        </p:nvSpPr>
        <p:spPr bwMode="auto">
          <a:xfrm>
            <a:off x="17732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03" name="Rectangle 15"/>
          <p:cNvSpPr>
            <a:spLocks noChangeArrowheads="1"/>
          </p:cNvSpPr>
          <p:nvPr/>
        </p:nvSpPr>
        <p:spPr bwMode="auto">
          <a:xfrm>
            <a:off x="14684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04" name="Rectangle 16"/>
          <p:cNvSpPr>
            <a:spLocks noChangeArrowheads="1"/>
          </p:cNvSpPr>
          <p:nvPr/>
        </p:nvSpPr>
        <p:spPr bwMode="auto">
          <a:xfrm>
            <a:off x="20780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05" name="Rectangle 18"/>
          <p:cNvSpPr>
            <a:spLocks noChangeArrowheads="1"/>
          </p:cNvSpPr>
          <p:nvPr/>
        </p:nvSpPr>
        <p:spPr bwMode="auto">
          <a:xfrm>
            <a:off x="17732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06" name="Rectangle 19"/>
          <p:cNvSpPr>
            <a:spLocks noChangeArrowheads="1"/>
          </p:cNvSpPr>
          <p:nvPr/>
        </p:nvSpPr>
        <p:spPr bwMode="auto">
          <a:xfrm>
            <a:off x="14684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07" name="Rectangle 20"/>
          <p:cNvSpPr>
            <a:spLocks noChangeArrowheads="1"/>
          </p:cNvSpPr>
          <p:nvPr/>
        </p:nvSpPr>
        <p:spPr bwMode="auto">
          <a:xfrm>
            <a:off x="20780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08" name="Rectangle 22"/>
          <p:cNvSpPr>
            <a:spLocks noChangeArrowheads="1"/>
          </p:cNvSpPr>
          <p:nvPr/>
        </p:nvSpPr>
        <p:spPr bwMode="auto">
          <a:xfrm>
            <a:off x="14684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09" name="Rectangle 127"/>
          <p:cNvSpPr>
            <a:spLocks noChangeArrowheads="1"/>
          </p:cNvSpPr>
          <p:nvPr/>
        </p:nvSpPr>
        <p:spPr bwMode="auto">
          <a:xfrm>
            <a:off x="1773238" y="4110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10" name="Rectangle 128"/>
          <p:cNvSpPr>
            <a:spLocks noChangeArrowheads="1"/>
          </p:cNvSpPr>
          <p:nvPr/>
        </p:nvSpPr>
        <p:spPr bwMode="auto">
          <a:xfrm>
            <a:off x="1762125" y="5338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11" name="Rectangle 129"/>
          <p:cNvSpPr>
            <a:spLocks noChangeArrowheads="1"/>
          </p:cNvSpPr>
          <p:nvPr/>
        </p:nvSpPr>
        <p:spPr bwMode="auto">
          <a:xfrm>
            <a:off x="1773238" y="38052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12" name="Rectangle 130"/>
          <p:cNvSpPr>
            <a:spLocks noChangeArrowheads="1"/>
          </p:cNvSpPr>
          <p:nvPr/>
        </p:nvSpPr>
        <p:spPr bwMode="auto">
          <a:xfrm>
            <a:off x="1773238" y="44148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13" name="Rectangle 131"/>
          <p:cNvSpPr>
            <a:spLocks noChangeArrowheads="1"/>
          </p:cNvSpPr>
          <p:nvPr/>
        </p:nvSpPr>
        <p:spPr bwMode="auto">
          <a:xfrm>
            <a:off x="1773238" y="47196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14" name="Rectangle 132"/>
          <p:cNvSpPr>
            <a:spLocks noChangeArrowheads="1"/>
          </p:cNvSpPr>
          <p:nvPr/>
        </p:nvSpPr>
        <p:spPr bwMode="auto">
          <a:xfrm>
            <a:off x="2078038" y="5024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15" name="Rectangle 3"/>
          <p:cNvSpPr>
            <a:spLocks noChangeArrowheads="1"/>
          </p:cNvSpPr>
          <p:nvPr/>
        </p:nvSpPr>
        <p:spPr bwMode="auto">
          <a:xfrm>
            <a:off x="2492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16" name="Rectangle 4"/>
          <p:cNvSpPr>
            <a:spLocks noChangeArrowheads="1"/>
          </p:cNvSpPr>
          <p:nvPr/>
        </p:nvSpPr>
        <p:spPr bwMode="auto">
          <a:xfrm>
            <a:off x="8588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17" name="Rectangle 5"/>
          <p:cNvSpPr>
            <a:spLocks noChangeArrowheads="1"/>
          </p:cNvSpPr>
          <p:nvPr/>
        </p:nvSpPr>
        <p:spPr bwMode="auto">
          <a:xfrm>
            <a:off x="11636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18" name="Rectangle 6"/>
          <p:cNvSpPr>
            <a:spLocks noChangeArrowheads="1"/>
          </p:cNvSpPr>
          <p:nvPr/>
        </p:nvSpPr>
        <p:spPr bwMode="auto">
          <a:xfrm>
            <a:off x="5540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19" name="Rectangle 7"/>
          <p:cNvSpPr>
            <a:spLocks noChangeArrowheads="1"/>
          </p:cNvSpPr>
          <p:nvPr/>
        </p:nvSpPr>
        <p:spPr bwMode="auto">
          <a:xfrm>
            <a:off x="249238" y="5634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20" name="Rectangle 8"/>
          <p:cNvSpPr>
            <a:spLocks noChangeArrowheads="1"/>
          </p:cNvSpPr>
          <p:nvPr/>
        </p:nvSpPr>
        <p:spPr bwMode="auto">
          <a:xfrm>
            <a:off x="8588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21" name="Rectangle 9"/>
          <p:cNvSpPr>
            <a:spLocks noChangeArrowheads="1"/>
          </p:cNvSpPr>
          <p:nvPr/>
        </p:nvSpPr>
        <p:spPr bwMode="auto">
          <a:xfrm>
            <a:off x="11636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22" name="Rectangle 10"/>
          <p:cNvSpPr>
            <a:spLocks noChangeArrowheads="1"/>
          </p:cNvSpPr>
          <p:nvPr/>
        </p:nvSpPr>
        <p:spPr bwMode="auto">
          <a:xfrm>
            <a:off x="5540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23" name="Rectangle 11"/>
          <p:cNvSpPr>
            <a:spLocks noChangeArrowheads="1"/>
          </p:cNvSpPr>
          <p:nvPr/>
        </p:nvSpPr>
        <p:spPr bwMode="auto">
          <a:xfrm>
            <a:off x="2492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24" name="Rectangle 12"/>
          <p:cNvSpPr>
            <a:spLocks noChangeArrowheads="1"/>
          </p:cNvSpPr>
          <p:nvPr/>
        </p:nvSpPr>
        <p:spPr bwMode="auto">
          <a:xfrm>
            <a:off x="8588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25" name="Rectangle 13"/>
          <p:cNvSpPr>
            <a:spLocks noChangeArrowheads="1"/>
          </p:cNvSpPr>
          <p:nvPr/>
        </p:nvSpPr>
        <p:spPr bwMode="auto">
          <a:xfrm>
            <a:off x="11636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26" name="Rectangle 14"/>
          <p:cNvSpPr>
            <a:spLocks noChangeArrowheads="1"/>
          </p:cNvSpPr>
          <p:nvPr/>
        </p:nvSpPr>
        <p:spPr bwMode="auto">
          <a:xfrm>
            <a:off x="5540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27" name="Rectangle 15"/>
          <p:cNvSpPr>
            <a:spLocks noChangeArrowheads="1"/>
          </p:cNvSpPr>
          <p:nvPr/>
        </p:nvSpPr>
        <p:spPr bwMode="auto">
          <a:xfrm>
            <a:off x="2492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28" name="Rectangle 16"/>
          <p:cNvSpPr>
            <a:spLocks noChangeArrowheads="1"/>
          </p:cNvSpPr>
          <p:nvPr/>
        </p:nvSpPr>
        <p:spPr bwMode="auto">
          <a:xfrm>
            <a:off x="8588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29" name="Rectangle 17"/>
          <p:cNvSpPr>
            <a:spLocks noChangeArrowheads="1"/>
          </p:cNvSpPr>
          <p:nvPr/>
        </p:nvSpPr>
        <p:spPr bwMode="auto">
          <a:xfrm>
            <a:off x="11636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30" name="Rectangle 18"/>
          <p:cNvSpPr>
            <a:spLocks noChangeArrowheads="1"/>
          </p:cNvSpPr>
          <p:nvPr/>
        </p:nvSpPr>
        <p:spPr bwMode="auto">
          <a:xfrm>
            <a:off x="5540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31" name="Rectangle 127"/>
          <p:cNvSpPr>
            <a:spLocks noChangeArrowheads="1"/>
          </p:cNvSpPr>
          <p:nvPr/>
        </p:nvSpPr>
        <p:spPr bwMode="auto">
          <a:xfrm>
            <a:off x="1498600" y="4994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32" name="Rectangle 128"/>
          <p:cNvSpPr>
            <a:spLocks noChangeArrowheads="1"/>
          </p:cNvSpPr>
          <p:nvPr/>
        </p:nvSpPr>
        <p:spPr bwMode="auto">
          <a:xfrm>
            <a:off x="858838" y="5634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33" name="Rectangle 129"/>
          <p:cNvSpPr>
            <a:spLocks noChangeArrowheads="1"/>
          </p:cNvSpPr>
          <p:nvPr/>
        </p:nvSpPr>
        <p:spPr bwMode="auto">
          <a:xfrm>
            <a:off x="1184275" y="59388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34" name="Rectangle 130"/>
          <p:cNvSpPr>
            <a:spLocks noChangeArrowheads="1"/>
          </p:cNvSpPr>
          <p:nvPr/>
        </p:nvSpPr>
        <p:spPr bwMode="auto">
          <a:xfrm>
            <a:off x="847725" y="46990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35" name="Rectangle 131"/>
          <p:cNvSpPr>
            <a:spLocks noChangeArrowheads="1"/>
          </p:cNvSpPr>
          <p:nvPr/>
        </p:nvSpPr>
        <p:spPr bwMode="auto">
          <a:xfrm>
            <a:off x="1173163" y="50038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36" name="Rectangle 3"/>
          <p:cNvSpPr>
            <a:spLocks noChangeArrowheads="1"/>
          </p:cNvSpPr>
          <p:nvPr/>
        </p:nvSpPr>
        <p:spPr bwMode="auto">
          <a:xfrm>
            <a:off x="14573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37" name="Rectangle 4"/>
          <p:cNvSpPr>
            <a:spLocks noChangeArrowheads="1"/>
          </p:cNvSpPr>
          <p:nvPr/>
        </p:nvSpPr>
        <p:spPr bwMode="auto">
          <a:xfrm>
            <a:off x="20669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38" name="Rectangle 6"/>
          <p:cNvSpPr>
            <a:spLocks noChangeArrowheads="1"/>
          </p:cNvSpPr>
          <p:nvPr/>
        </p:nvSpPr>
        <p:spPr bwMode="auto">
          <a:xfrm>
            <a:off x="14573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39" name="Rectangle 7"/>
          <p:cNvSpPr>
            <a:spLocks noChangeArrowheads="1"/>
          </p:cNvSpPr>
          <p:nvPr/>
        </p:nvSpPr>
        <p:spPr bwMode="auto">
          <a:xfrm>
            <a:off x="1752600" y="5024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40" name="Rectangle 8"/>
          <p:cNvSpPr>
            <a:spLocks noChangeArrowheads="1"/>
          </p:cNvSpPr>
          <p:nvPr/>
        </p:nvSpPr>
        <p:spPr bwMode="auto">
          <a:xfrm>
            <a:off x="2066925" y="5643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41" name="Rectangle 10"/>
          <p:cNvSpPr>
            <a:spLocks noChangeArrowheads="1"/>
          </p:cNvSpPr>
          <p:nvPr/>
        </p:nvSpPr>
        <p:spPr bwMode="auto">
          <a:xfrm>
            <a:off x="1457325" y="5643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42" name="Rectangle 11"/>
          <p:cNvSpPr>
            <a:spLocks noChangeArrowheads="1"/>
          </p:cNvSpPr>
          <p:nvPr/>
        </p:nvSpPr>
        <p:spPr bwMode="auto">
          <a:xfrm>
            <a:off x="14573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43" name="Rectangle 12"/>
          <p:cNvSpPr>
            <a:spLocks noChangeArrowheads="1"/>
          </p:cNvSpPr>
          <p:nvPr/>
        </p:nvSpPr>
        <p:spPr bwMode="auto">
          <a:xfrm>
            <a:off x="20669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44" name="Rectangle 14"/>
          <p:cNvSpPr>
            <a:spLocks noChangeArrowheads="1"/>
          </p:cNvSpPr>
          <p:nvPr/>
        </p:nvSpPr>
        <p:spPr bwMode="auto">
          <a:xfrm>
            <a:off x="14573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45" name="Rectangle 15"/>
          <p:cNvSpPr>
            <a:spLocks noChangeArrowheads="1"/>
          </p:cNvSpPr>
          <p:nvPr/>
        </p:nvSpPr>
        <p:spPr bwMode="auto">
          <a:xfrm>
            <a:off x="14573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46" name="Rectangle 16"/>
          <p:cNvSpPr>
            <a:spLocks noChangeArrowheads="1"/>
          </p:cNvSpPr>
          <p:nvPr/>
        </p:nvSpPr>
        <p:spPr bwMode="auto">
          <a:xfrm>
            <a:off x="20669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47" name="Rectangle 18"/>
          <p:cNvSpPr>
            <a:spLocks noChangeArrowheads="1"/>
          </p:cNvSpPr>
          <p:nvPr/>
        </p:nvSpPr>
        <p:spPr bwMode="auto">
          <a:xfrm>
            <a:off x="14573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48" name="Rectangle 127"/>
          <p:cNvSpPr>
            <a:spLocks noChangeArrowheads="1"/>
          </p:cNvSpPr>
          <p:nvPr/>
        </p:nvSpPr>
        <p:spPr bwMode="auto">
          <a:xfrm>
            <a:off x="1457325" y="56435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49" name="Rectangle 128"/>
          <p:cNvSpPr>
            <a:spLocks noChangeArrowheads="1"/>
          </p:cNvSpPr>
          <p:nvPr/>
        </p:nvSpPr>
        <p:spPr bwMode="auto">
          <a:xfrm>
            <a:off x="533400" y="50339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50" name="Rectangle 129"/>
          <p:cNvSpPr>
            <a:spLocks noChangeArrowheads="1"/>
          </p:cNvSpPr>
          <p:nvPr/>
        </p:nvSpPr>
        <p:spPr bwMode="auto">
          <a:xfrm>
            <a:off x="1457325" y="5338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51" name="Rectangle 130"/>
          <p:cNvSpPr>
            <a:spLocks noChangeArrowheads="1"/>
          </p:cNvSpPr>
          <p:nvPr/>
        </p:nvSpPr>
        <p:spPr bwMode="auto">
          <a:xfrm>
            <a:off x="1457325" y="59483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52" name="Rectangle 131"/>
          <p:cNvSpPr>
            <a:spLocks noChangeArrowheads="1"/>
          </p:cNvSpPr>
          <p:nvPr/>
        </p:nvSpPr>
        <p:spPr bwMode="auto">
          <a:xfrm>
            <a:off x="1457325" y="6253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53" name="Rectangle 11"/>
          <p:cNvSpPr>
            <a:spLocks noChangeArrowheads="1"/>
          </p:cNvSpPr>
          <p:nvPr/>
        </p:nvSpPr>
        <p:spPr bwMode="auto">
          <a:xfrm>
            <a:off x="238125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54" name="Rectangle 11"/>
          <p:cNvSpPr>
            <a:spLocks noChangeArrowheads="1"/>
          </p:cNvSpPr>
          <p:nvPr/>
        </p:nvSpPr>
        <p:spPr bwMode="auto">
          <a:xfrm>
            <a:off x="533400" y="3784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55" name="Rectangle 22"/>
          <p:cNvSpPr>
            <a:spLocks noChangeArrowheads="1"/>
          </p:cNvSpPr>
          <p:nvPr/>
        </p:nvSpPr>
        <p:spPr bwMode="auto">
          <a:xfrm>
            <a:off x="258763" y="5613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56" name="Rectangle 21"/>
          <p:cNvSpPr>
            <a:spLocks noChangeArrowheads="1"/>
          </p:cNvSpPr>
          <p:nvPr/>
        </p:nvSpPr>
        <p:spPr bwMode="auto">
          <a:xfrm>
            <a:off x="2078038" y="50339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57" name="Rectangle 21"/>
          <p:cNvSpPr>
            <a:spLocks noChangeArrowheads="1"/>
          </p:cNvSpPr>
          <p:nvPr/>
        </p:nvSpPr>
        <p:spPr bwMode="auto">
          <a:xfrm>
            <a:off x="879475" y="5622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58" name="Rectangle 15"/>
          <p:cNvSpPr>
            <a:spLocks noChangeArrowheads="1"/>
          </p:cNvSpPr>
          <p:nvPr/>
        </p:nvSpPr>
        <p:spPr bwMode="auto">
          <a:xfrm>
            <a:off x="1762125" y="5622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59" name="Rectangle 16"/>
          <p:cNvSpPr>
            <a:spLocks noChangeArrowheads="1"/>
          </p:cNvSpPr>
          <p:nvPr/>
        </p:nvSpPr>
        <p:spPr bwMode="auto">
          <a:xfrm>
            <a:off x="1782763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60" name="Rectangle 16"/>
          <p:cNvSpPr>
            <a:spLocks noChangeArrowheads="1"/>
          </p:cNvSpPr>
          <p:nvPr/>
        </p:nvSpPr>
        <p:spPr bwMode="auto">
          <a:xfrm>
            <a:off x="1782763" y="5927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61" name="Rectangle 131"/>
          <p:cNvSpPr>
            <a:spLocks noChangeArrowheads="1"/>
          </p:cNvSpPr>
          <p:nvPr/>
        </p:nvSpPr>
        <p:spPr bwMode="auto">
          <a:xfrm>
            <a:off x="1173163" y="6232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62" name="Rectangle 3"/>
          <p:cNvSpPr>
            <a:spLocks noChangeArrowheads="1"/>
          </p:cNvSpPr>
          <p:nvPr/>
        </p:nvSpPr>
        <p:spPr bwMode="auto">
          <a:xfrm>
            <a:off x="7778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63" name="Rectangle 4"/>
          <p:cNvSpPr>
            <a:spLocks noChangeArrowheads="1"/>
          </p:cNvSpPr>
          <p:nvPr/>
        </p:nvSpPr>
        <p:spPr bwMode="auto">
          <a:xfrm>
            <a:off x="13874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64" name="Rectangle 5"/>
          <p:cNvSpPr>
            <a:spLocks noChangeArrowheads="1"/>
          </p:cNvSpPr>
          <p:nvPr/>
        </p:nvSpPr>
        <p:spPr bwMode="auto">
          <a:xfrm>
            <a:off x="1692275" y="19145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65" name="Rectangle 6"/>
          <p:cNvSpPr>
            <a:spLocks noChangeArrowheads="1"/>
          </p:cNvSpPr>
          <p:nvPr/>
        </p:nvSpPr>
        <p:spPr bwMode="auto">
          <a:xfrm>
            <a:off x="10826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66" name="Rectangle 129"/>
          <p:cNvSpPr>
            <a:spLocks noChangeArrowheads="1"/>
          </p:cNvSpPr>
          <p:nvPr/>
        </p:nvSpPr>
        <p:spPr bwMode="auto">
          <a:xfrm>
            <a:off x="1082675" y="1914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67" name="Rectangle 3"/>
          <p:cNvSpPr>
            <a:spLocks noChangeArrowheads="1"/>
          </p:cNvSpPr>
          <p:nvPr/>
        </p:nvSpPr>
        <p:spPr bwMode="auto">
          <a:xfrm>
            <a:off x="2016125" y="1925638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68" name="Rectangle 4"/>
          <p:cNvSpPr>
            <a:spLocks noChangeArrowheads="1"/>
          </p:cNvSpPr>
          <p:nvPr/>
        </p:nvSpPr>
        <p:spPr bwMode="auto">
          <a:xfrm>
            <a:off x="2625725" y="1925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69" name="Rectangle 6"/>
          <p:cNvSpPr>
            <a:spLocks noChangeArrowheads="1"/>
          </p:cNvSpPr>
          <p:nvPr/>
        </p:nvSpPr>
        <p:spPr bwMode="auto">
          <a:xfrm>
            <a:off x="2320925" y="1925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70" name="Rectangle 129"/>
          <p:cNvSpPr>
            <a:spLocks noChangeArrowheads="1"/>
          </p:cNvSpPr>
          <p:nvPr/>
        </p:nvSpPr>
        <p:spPr bwMode="auto">
          <a:xfrm>
            <a:off x="2320925" y="19256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71" name="Rectangle 11"/>
          <p:cNvSpPr>
            <a:spLocks noChangeArrowheads="1"/>
          </p:cNvSpPr>
          <p:nvPr/>
        </p:nvSpPr>
        <p:spPr bwMode="auto">
          <a:xfrm>
            <a:off x="1082675" y="190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72" name="Rectangle 7"/>
          <p:cNvSpPr>
            <a:spLocks noChangeArrowheads="1"/>
          </p:cNvSpPr>
          <p:nvPr/>
        </p:nvSpPr>
        <p:spPr bwMode="auto">
          <a:xfrm>
            <a:off x="29416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73" name="Rectangle 8"/>
          <p:cNvSpPr>
            <a:spLocks noChangeArrowheads="1"/>
          </p:cNvSpPr>
          <p:nvPr/>
        </p:nvSpPr>
        <p:spPr bwMode="auto">
          <a:xfrm>
            <a:off x="3551238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74" name="Rectangle 9"/>
          <p:cNvSpPr>
            <a:spLocks noChangeArrowheads="1"/>
          </p:cNvSpPr>
          <p:nvPr/>
        </p:nvSpPr>
        <p:spPr bwMode="auto">
          <a:xfrm>
            <a:off x="3856038" y="1935163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75" name="Rectangle 10"/>
          <p:cNvSpPr>
            <a:spLocks noChangeArrowheads="1"/>
          </p:cNvSpPr>
          <p:nvPr/>
        </p:nvSpPr>
        <p:spPr bwMode="auto">
          <a:xfrm>
            <a:off x="3246438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76" name="Rectangle 127"/>
          <p:cNvSpPr>
            <a:spLocks noChangeArrowheads="1"/>
          </p:cNvSpPr>
          <p:nvPr/>
        </p:nvSpPr>
        <p:spPr bwMode="auto">
          <a:xfrm>
            <a:off x="32464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77" name="Rectangle 128"/>
          <p:cNvSpPr>
            <a:spLocks noChangeArrowheads="1"/>
          </p:cNvSpPr>
          <p:nvPr/>
        </p:nvSpPr>
        <p:spPr bwMode="auto">
          <a:xfrm>
            <a:off x="35512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78" name="Rectangle 7"/>
          <p:cNvSpPr>
            <a:spLocks noChangeArrowheads="1"/>
          </p:cNvSpPr>
          <p:nvPr/>
        </p:nvSpPr>
        <p:spPr bwMode="auto">
          <a:xfrm>
            <a:off x="418147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79" name="Rectangle 8"/>
          <p:cNvSpPr>
            <a:spLocks noChangeArrowheads="1"/>
          </p:cNvSpPr>
          <p:nvPr/>
        </p:nvSpPr>
        <p:spPr bwMode="auto">
          <a:xfrm>
            <a:off x="479107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80" name="Rectangle 10"/>
          <p:cNvSpPr>
            <a:spLocks noChangeArrowheads="1"/>
          </p:cNvSpPr>
          <p:nvPr/>
        </p:nvSpPr>
        <p:spPr bwMode="auto">
          <a:xfrm>
            <a:off x="448627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81" name="Rectangle 127"/>
          <p:cNvSpPr>
            <a:spLocks noChangeArrowheads="1"/>
          </p:cNvSpPr>
          <p:nvPr/>
        </p:nvSpPr>
        <p:spPr bwMode="auto">
          <a:xfrm>
            <a:off x="448627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82" name="Rectangle 11"/>
          <p:cNvSpPr>
            <a:spLocks noChangeArrowheads="1"/>
          </p:cNvSpPr>
          <p:nvPr/>
        </p:nvSpPr>
        <p:spPr bwMode="auto">
          <a:xfrm>
            <a:off x="2951163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83" name="Rectangle 11"/>
          <p:cNvSpPr>
            <a:spLocks noChangeArrowheads="1"/>
          </p:cNvSpPr>
          <p:nvPr/>
        </p:nvSpPr>
        <p:spPr bwMode="auto">
          <a:xfrm>
            <a:off x="51212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84" name="Rectangle 12"/>
          <p:cNvSpPr>
            <a:spLocks noChangeArrowheads="1"/>
          </p:cNvSpPr>
          <p:nvPr/>
        </p:nvSpPr>
        <p:spPr bwMode="auto">
          <a:xfrm>
            <a:off x="57308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85" name="Rectangle 13"/>
          <p:cNvSpPr>
            <a:spLocks noChangeArrowheads="1"/>
          </p:cNvSpPr>
          <p:nvPr/>
        </p:nvSpPr>
        <p:spPr bwMode="auto">
          <a:xfrm>
            <a:off x="60356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86" name="Rectangle 14"/>
          <p:cNvSpPr>
            <a:spLocks noChangeArrowheads="1"/>
          </p:cNvSpPr>
          <p:nvPr/>
        </p:nvSpPr>
        <p:spPr bwMode="auto">
          <a:xfrm>
            <a:off x="54260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87" name="Rectangle 130"/>
          <p:cNvSpPr>
            <a:spLocks noChangeArrowheads="1"/>
          </p:cNvSpPr>
          <p:nvPr/>
        </p:nvSpPr>
        <p:spPr bwMode="auto">
          <a:xfrm>
            <a:off x="5426075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88" name="Rectangle 11"/>
          <p:cNvSpPr>
            <a:spLocks noChangeArrowheads="1"/>
          </p:cNvSpPr>
          <p:nvPr/>
        </p:nvSpPr>
        <p:spPr bwMode="auto">
          <a:xfrm>
            <a:off x="63595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89" name="Rectangle 12"/>
          <p:cNvSpPr>
            <a:spLocks noChangeArrowheads="1"/>
          </p:cNvSpPr>
          <p:nvPr/>
        </p:nvSpPr>
        <p:spPr bwMode="auto">
          <a:xfrm>
            <a:off x="69691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90" name="Rectangle 14"/>
          <p:cNvSpPr>
            <a:spLocks noChangeArrowheads="1"/>
          </p:cNvSpPr>
          <p:nvPr/>
        </p:nvSpPr>
        <p:spPr bwMode="auto">
          <a:xfrm>
            <a:off x="66643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91" name="Rectangle 130"/>
          <p:cNvSpPr>
            <a:spLocks noChangeArrowheads="1"/>
          </p:cNvSpPr>
          <p:nvPr/>
        </p:nvSpPr>
        <p:spPr bwMode="auto">
          <a:xfrm>
            <a:off x="666432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92" name="Rectangle 15"/>
          <p:cNvSpPr>
            <a:spLocks noChangeArrowheads="1"/>
          </p:cNvSpPr>
          <p:nvPr/>
        </p:nvSpPr>
        <p:spPr bwMode="auto">
          <a:xfrm>
            <a:off x="72898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93" name="Rectangle 16"/>
          <p:cNvSpPr>
            <a:spLocks noChangeArrowheads="1"/>
          </p:cNvSpPr>
          <p:nvPr/>
        </p:nvSpPr>
        <p:spPr bwMode="auto">
          <a:xfrm>
            <a:off x="78994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94" name="Rectangle 17"/>
          <p:cNvSpPr>
            <a:spLocks noChangeArrowheads="1"/>
          </p:cNvSpPr>
          <p:nvPr/>
        </p:nvSpPr>
        <p:spPr bwMode="auto">
          <a:xfrm>
            <a:off x="82042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95" name="Rectangle 18"/>
          <p:cNvSpPr>
            <a:spLocks noChangeArrowheads="1"/>
          </p:cNvSpPr>
          <p:nvPr/>
        </p:nvSpPr>
        <p:spPr bwMode="auto">
          <a:xfrm>
            <a:off x="75946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96" name="Rectangle 131"/>
          <p:cNvSpPr>
            <a:spLocks noChangeArrowheads="1"/>
          </p:cNvSpPr>
          <p:nvPr/>
        </p:nvSpPr>
        <p:spPr bwMode="auto">
          <a:xfrm>
            <a:off x="7594600" y="1939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97" name="Rectangle 130"/>
          <p:cNvSpPr>
            <a:spLocks noChangeArrowheads="1"/>
          </p:cNvSpPr>
          <p:nvPr/>
        </p:nvSpPr>
        <p:spPr bwMode="auto">
          <a:xfrm>
            <a:off x="7908925" y="19304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998" name="TextBox 7"/>
          <p:cNvSpPr txBox="1">
            <a:spLocks noChangeArrowheads="1"/>
          </p:cNvSpPr>
          <p:nvPr/>
        </p:nvSpPr>
        <p:spPr bwMode="auto">
          <a:xfrm>
            <a:off x="8509000" y="18669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6999" name="TextBox 261"/>
          <p:cNvSpPr txBox="1">
            <a:spLocks noChangeArrowheads="1"/>
          </p:cNvSpPr>
          <p:nvPr/>
        </p:nvSpPr>
        <p:spPr bwMode="auto">
          <a:xfrm>
            <a:off x="-17463" y="3475038"/>
            <a:ext cx="338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7000" name="TextBox 262"/>
          <p:cNvSpPr txBox="1">
            <a:spLocks noChangeArrowheads="1"/>
          </p:cNvSpPr>
          <p:nvPr/>
        </p:nvSpPr>
        <p:spPr bwMode="auto">
          <a:xfrm>
            <a:off x="2247900" y="64214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63</a:t>
            </a:r>
          </a:p>
        </p:txBody>
      </p:sp>
      <p:sp>
        <p:nvSpPr>
          <p:cNvPr id="37001" name="TextBox 263"/>
          <p:cNvSpPr txBox="1">
            <a:spLocks noChangeArrowheads="1"/>
          </p:cNvSpPr>
          <p:nvPr/>
        </p:nvSpPr>
        <p:spPr bwMode="auto">
          <a:xfrm>
            <a:off x="646113" y="1400175"/>
            <a:ext cx="8570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 1                5                10                 15                20                25  …</a:t>
            </a:r>
          </a:p>
        </p:txBody>
      </p:sp>
      <p:cxnSp>
        <p:nvCxnSpPr>
          <p:cNvPr id="41" name="Straight Connector 40"/>
          <p:cNvCxnSpPr>
            <a:stCxn id="36962" idx="2"/>
            <a:endCxn id="4" idx="2"/>
          </p:cNvCxnSpPr>
          <p:nvPr/>
        </p:nvCxnSpPr>
        <p:spPr>
          <a:xfrm>
            <a:off x="930275" y="2219325"/>
            <a:ext cx="2798763" cy="1738313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>
            <a:endCxn id="4" idx="2"/>
          </p:cNvCxnSpPr>
          <p:nvPr/>
        </p:nvCxnSpPr>
        <p:spPr>
          <a:xfrm>
            <a:off x="1235075" y="2219325"/>
            <a:ext cx="2493963" cy="1738313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1549400" y="2230438"/>
            <a:ext cx="2179638" cy="1554162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>
            <a:endCxn id="4" idx="1"/>
          </p:cNvCxnSpPr>
          <p:nvPr/>
        </p:nvCxnSpPr>
        <p:spPr>
          <a:xfrm>
            <a:off x="1884363" y="2239963"/>
            <a:ext cx="1947862" cy="1452562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endCxn id="4" idx="1"/>
          </p:cNvCxnSpPr>
          <p:nvPr/>
        </p:nvCxnSpPr>
        <p:spPr>
          <a:xfrm>
            <a:off x="2209800" y="2260600"/>
            <a:ext cx="1622425" cy="1431925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endCxn id="4" idx="1"/>
          </p:cNvCxnSpPr>
          <p:nvPr/>
        </p:nvCxnSpPr>
        <p:spPr>
          <a:xfrm>
            <a:off x="2484438" y="2270125"/>
            <a:ext cx="1347787" cy="142240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36968" idx="2"/>
            <a:endCxn id="4" idx="1"/>
          </p:cNvCxnSpPr>
          <p:nvPr/>
        </p:nvCxnSpPr>
        <p:spPr>
          <a:xfrm>
            <a:off x="2778125" y="2230438"/>
            <a:ext cx="1054100" cy="1462087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36972" idx="2"/>
            <a:endCxn id="4" idx="1"/>
          </p:cNvCxnSpPr>
          <p:nvPr/>
        </p:nvCxnSpPr>
        <p:spPr>
          <a:xfrm>
            <a:off x="3094038" y="2239963"/>
            <a:ext cx="738187" cy="1452562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>
            <a:off x="3509963" y="2281238"/>
            <a:ext cx="369887" cy="1303337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3692525" y="2290763"/>
            <a:ext cx="369888" cy="1303337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endCxn id="4" idx="0"/>
          </p:cNvCxnSpPr>
          <p:nvPr/>
        </p:nvCxnSpPr>
        <p:spPr>
          <a:xfrm>
            <a:off x="3978275" y="2320925"/>
            <a:ext cx="106363" cy="126365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4181475" y="2301875"/>
            <a:ext cx="203200" cy="130175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4181475" y="2290763"/>
            <a:ext cx="436563" cy="1293812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>
            <a:endCxn id="4" idx="7"/>
          </p:cNvCxnSpPr>
          <p:nvPr/>
        </p:nvCxnSpPr>
        <p:spPr>
          <a:xfrm flipH="1">
            <a:off x="4335463" y="2311400"/>
            <a:ext cx="658812" cy="138112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endCxn id="4" idx="7"/>
          </p:cNvCxnSpPr>
          <p:nvPr/>
        </p:nvCxnSpPr>
        <p:spPr>
          <a:xfrm flipH="1">
            <a:off x="4335463" y="2281238"/>
            <a:ext cx="931862" cy="1411287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4440238" y="2290763"/>
            <a:ext cx="1152525" cy="141605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>
            <a:stCxn id="36984" idx="2"/>
          </p:cNvCxnSpPr>
          <p:nvPr/>
        </p:nvCxnSpPr>
        <p:spPr>
          <a:xfrm flipH="1">
            <a:off x="4486275" y="2239963"/>
            <a:ext cx="1397000" cy="154940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endCxn id="4" idx="6"/>
          </p:cNvCxnSpPr>
          <p:nvPr/>
        </p:nvCxnSpPr>
        <p:spPr>
          <a:xfrm flipH="1">
            <a:off x="4440238" y="2290763"/>
            <a:ext cx="1773237" cy="16668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stCxn id="36988" idx="2"/>
            <a:endCxn id="4" idx="6"/>
          </p:cNvCxnSpPr>
          <p:nvPr/>
        </p:nvCxnSpPr>
        <p:spPr>
          <a:xfrm flipH="1">
            <a:off x="4440238" y="2251075"/>
            <a:ext cx="2071687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>
            <a:endCxn id="4" idx="6"/>
          </p:cNvCxnSpPr>
          <p:nvPr/>
        </p:nvCxnSpPr>
        <p:spPr>
          <a:xfrm flipH="1">
            <a:off x="4440238" y="2290763"/>
            <a:ext cx="2325687" cy="16668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endCxn id="4" idx="6"/>
          </p:cNvCxnSpPr>
          <p:nvPr/>
        </p:nvCxnSpPr>
        <p:spPr>
          <a:xfrm flipH="1">
            <a:off x="4440238" y="2251075"/>
            <a:ext cx="2671762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>
            <a:endCxn id="4" idx="6"/>
          </p:cNvCxnSpPr>
          <p:nvPr/>
        </p:nvCxnSpPr>
        <p:spPr>
          <a:xfrm flipH="1">
            <a:off x="4440238" y="2270125"/>
            <a:ext cx="2976562" cy="16875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>
            <a:endCxn id="4" idx="6"/>
          </p:cNvCxnSpPr>
          <p:nvPr/>
        </p:nvCxnSpPr>
        <p:spPr>
          <a:xfrm flipH="1">
            <a:off x="4440238" y="2270125"/>
            <a:ext cx="3352800" cy="16875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endCxn id="4" idx="6"/>
          </p:cNvCxnSpPr>
          <p:nvPr/>
        </p:nvCxnSpPr>
        <p:spPr>
          <a:xfrm flipH="1">
            <a:off x="4440238" y="2251075"/>
            <a:ext cx="3636962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>
            <a:stCxn id="36994" idx="2"/>
          </p:cNvCxnSpPr>
          <p:nvPr/>
        </p:nvCxnSpPr>
        <p:spPr>
          <a:xfrm flipH="1">
            <a:off x="4486275" y="2244725"/>
            <a:ext cx="3870325" cy="17129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4551363" y="2316163"/>
            <a:ext cx="4449762" cy="16414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>
            <a:off x="6188075" y="4414838"/>
            <a:ext cx="2265363" cy="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213475" y="5156200"/>
            <a:ext cx="2143125" cy="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30" name="TextBox 310"/>
          <p:cNvSpPr txBox="1">
            <a:spLocks noChangeArrowheads="1"/>
          </p:cNvSpPr>
          <p:nvPr/>
        </p:nvSpPr>
        <p:spPr bwMode="auto">
          <a:xfrm>
            <a:off x="6433582" y="3967163"/>
            <a:ext cx="19664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strong weight</a:t>
            </a:r>
          </a:p>
        </p:txBody>
      </p:sp>
      <p:sp>
        <p:nvSpPr>
          <p:cNvPr id="37031" name="TextBox 313"/>
          <p:cNvSpPr txBox="1">
            <a:spLocks noChangeArrowheads="1"/>
          </p:cNvSpPr>
          <p:nvPr/>
        </p:nvSpPr>
        <p:spPr bwMode="auto">
          <a:xfrm>
            <a:off x="6227763" y="4627563"/>
            <a:ext cx="2174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low/zero weight</a:t>
            </a:r>
          </a:p>
        </p:txBody>
      </p:sp>
      <p:cxnSp>
        <p:nvCxnSpPr>
          <p:cNvPr id="5" name="Straight Arrow Connector 4"/>
          <p:cNvCxnSpPr>
            <a:stCxn id="4" idx="4"/>
          </p:cNvCxnSpPr>
          <p:nvPr/>
        </p:nvCxnSpPr>
        <p:spPr>
          <a:xfrm>
            <a:off x="4084638" y="4330700"/>
            <a:ext cx="0" cy="38893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407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574675" y="296863"/>
            <a:ext cx="7772400" cy="465137"/>
          </a:xfrm>
        </p:spPr>
        <p:txBody>
          <a:bodyPr/>
          <a:lstStyle/>
          <a:p>
            <a:pPr eaLnBrk="1" hangingPunct="1"/>
            <a:r>
              <a:rPr lang="en-GB" altLang="en-US" sz="2800" dirty="0">
                <a:solidFill>
                  <a:srgbClr val="FF3300"/>
                </a:solidFill>
              </a:rPr>
              <a:t>Hidden layer neurons become </a:t>
            </a:r>
            <a:r>
              <a:rPr lang="en-GB" altLang="en-US" sz="2800" i="1" dirty="0">
                <a:solidFill>
                  <a:srgbClr val="FF3300"/>
                </a:solidFill>
              </a:rPr>
              <a:t>feature detectors</a:t>
            </a:r>
          </a:p>
        </p:txBody>
      </p:sp>
      <p:sp>
        <p:nvSpPr>
          <p:cNvPr id="4" name="Oval 3"/>
          <p:cNvSpPr/>
          <p:nvPr/>
        </p:nvSpPr>
        <p:spPr>
          <a:xfrm>
            <a:off x="3729038" y="3584575"/>
            <a:ext cx="711200" cy="746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38916" name="Rectangle 3"/>
          <p:cNvSpPr>
            <a:spLocks noChangeArrowheads="1"/>
          </p:cNvSpPr>
          <p:nvPr/>
        </p:nvSpPr>
        <p:spPr bwMode="auto">
          <a:xfrm>
            <a:off x="2286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17" name="Rectangle 4"/>
          <p:cNvSpPr>
            <a:spLocks noChangeArrowheads="1"/>
          </p:cNvSpPr>
          <p:nvPr/>
        </p:nvSpPr>
        <p:spPr bwMode="auto">
          <a:xfrm>
            <a:off x="8382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18" name="Rectangle 5"/>
          <p:cNvSpPr>
            <a:spLocks noChangeArrowheads="1"/>
          </p:cNvSpPr>
          <p:nvPr/>
        </p:nvSpPr>
        <p:spPr bwMode="auto">
          <a:xfrm>
            <a:off x="1143000" y="37941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19" name="Rectangle 6"/>
          <p:cNvSpPr>
            <a:spLocks noChangeArrowheads="1"/>
          </p:cNvSpPr>
          <p:nvPr/>
        </p:nvSpPr>
        <p:spPr bwMode="auto">
          <a:xfrm>
            <a:off x="5334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20" name="Rectangle 7"/>
          <p:cNvSpPr>
            <a:spLocks noChangeArrowheads="1"/>
          </p:cNvSpPr>
          <p:nvPr/>
        </p:nvSpPr>
        <p:spPr bwMode="auto">
          <a:xfrm>
            <a:off x="2286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21" name="Rectangle 8"/>
          <p:cNvSpPr>
            <a:spLocks noChangeArrowheads="1"/>
          </p:cNvSpPr>
          <p:nvPr/>
        </p:nvSpPr>
        <p:spPr bwMode="auto">
          <a:xfrm>
            <a:off x="838200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22" name="Rectangle 9"/>
          <p:cNvSpPr>
            <a:spLocks noChangeArrowheads="1"/>
          </p:cNvSpPr>
          <p:nvPr/>
        </p:nvSpPr>
        <p:spPr bwMode="auto">
          <a:xfrm>
            <a:off x="1143000" y="40989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23" name="Rectangle 10"/>
          <p:cNvSpPr>
            <a:spLocks noChangeArrowheads="1"/>
          </p:cNvSpPr>
          <p:nvPr/>
        </p:nvSpPr>
        <p:spPr bwMode="auto">
          <a:xfrm>
            <a:off x="533400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24" name="Rectangle 11"/>
          <p:cNvSpPr>
            <a:spLocks noChangeArrowheads="1"/>
          </p:cNvSpPr>
          <p:nvPr/>
        </p:nvSpPr>
        <p:spPr bwMode="auto">
          <a:xfrm>
            <a:off x="2286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25" name="Rectangle 12"/>
          <p:cNvSpPr>
            <a:spLocks noChangeArrowheads="1"/>
          </p:cNvSpPr>
          <p:nvPr/>
        </p:nvSpPr>
        <p:spPr bwMode="auto">
          <a:xfrm>
            <a:off x="8382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26" name="Rectangle 13"/>
          <p:cNvSpPr>
            <a:spLocks noChangeArrowheads="1"/>
          </p:cNvSpPr>
          <p:nvPr/>
        </p:nvSpPr>
        <p:spPr bwMode="auto">
          <a:xfrm>
            <a:off x="11430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27" name="Rectangle 14"/>
          <p:cNvSpPr>
            <a:spLocks noChangeArrowheads="1"/>
          </p:cNvSpPr>
          <p:nvPr/>
        </p:nvSpPr>
        <p:spPr bwMode="auto">
          <a:xfrm>
            <a:off x="5334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28" name="Rectangle 15"/>
          <p:cNvSpPr>
            <a:spLocks noChangeArrowheads="1"/>
          </p:cNvSpPr>
          <p:nvPr/>
        </p:nvSpPr>
        <p:spPr bwMode="auto">
          <a:xfrm>
            <a:off x="2286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29" name="Rectangle 16"/>
          <p:cNvSpPr>
            <a:spLocks noChangeArrowheads="1"/>
          </p:cNvSpPr>
          <p:nvPr/>
        </p:nvSpPr>
        <p:spPr bwMode="auto">
          <a:xfrm>
            <a:off x="8382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30" name="Rectangle 17"/>
          <p:cNvSpPr>
            <a:spLocks noChangeArrowheads="1"/>
          </p:cNvSpPr>
          <p:nvPr/>
        </p:nvSpPr>
        <p:spPr bwMode="auto">
          <a:xfrm>
            <a:off x="11430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31" name="Rectangle 18"/>
          <p:cNvSpPr>
            <a:spLocks noChangeArrowheads="1"/>
          </p:cNvSpPr>
          <p:nvPr/>
        </p:nvSpPr>
        <p:spPr bwMode="auto">
          <a:xfrm>
            <a:off x="5334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32" name="Rectangle 19"/>
          <p:cNvSpPr>
            <a:spLocks noChangeArrowheads="1"/>
          </p:cNvSpPr>
          <p:nvPr/>
        </p:nvSpPr>
        <p:spPr bwMode="auto">
          <a:xfrm>
            <a:off x="2286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33" name="Rectangle 20"/>
          <p:cNvSpPr>
            <a:spLocks noChangeArrowheads="1"/>
          </p:cNvSpPr>
          <p:nvPr/>
        </p:nvSpPr>
        <p:spPr bwMode="auto">
          <a:xfrm>
            <a:off x="8382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34" name="Rectangle 21"/>
          <p:cNvSpPr>
            <a:spLocks noChangeArrowheads="1"/>
          </p:cNvSpPr>
          <p:nvPr/>
        </p:nvSpPr>
        <p:spPr bwMode="auto">
          <a:xfrm>
            <a:off x="11430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35" name="Rectangle 22"/>
          <p:cNvSpPr>
            <a:spLocks noChangeArrowheads="1"/>
          </p:cNvSpPr>
          <p:nvPr/>
        </p:nvSpPr>
        <p:spPr bwMode="auto">
          <a:xfrm>
            <a:off x="5334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36" name="Rectangle 127"/>
          <p:cNvSpPr>
            <a:spLocks noChangeArrowheads="1"/>
          </p:cNvSpPr>
          <p:nvPr/>
        </p:nvSpPr>
        <p:spPr bwMode="auto">
          <a:xfrm>
            <a:off x="5334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37" name="Rectangle 128"/>
          <p:cNvSpPr>
            <a:spLocks noChangeArrowheads="1"/>
          </p:cNvSpPr>
          <p:nvPr/>
        </p:nvSpPr>
        <p:spPr bwMode="auto">
          <a:xfrm>
            <a:off x="8382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38" name="Rectangle 129"/>
          <p:cNvSpPr>
            <a:spLocks noChangeArrowheads="1"/>
          </p:cNvSpPr>
          <p:nvPr/>
        </p:nvSpPr>
        <p:spPr bwMode="auto">
          <a:xfrm>
            <a:off x="533400" y="37941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39" name="Rectangle 130"/>
          <p:cNvSpPr>
            <a:spLocks noChangeArrowheads="1"/>
          </p:cNvSpPr>
          <p:nvPr/>
        </p:nvSpPr>
        <p:spPr bwMode="auto">
          <a:xfrm>
            <a:off x="533400" y="44037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40" name="Rectangle 131"/>
          <p:cNvSpPr>
            <a:spLocks noChangeArrowheads="1"/>
          </p:cNvSpPr>
          <p:nvPr/>
        </p:nvSpPr>
        <p:spPr bwMode="auto">
          <a:xfrm>
            <a:off x="533400" y="4708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41" name="Rectangle 132"/>
          <p:cNvSpPr>
            <a:spLocks noChangeArrowheads="1"/>
          </p:cNvSpPr>
          <p:nvPr/>
        </p:nvSpPr>
        <p:spPr bwMode="auto">
          <a:xfrm>
            <a:off x="838200" y="50133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42" name="Rectangle 3"/>
          <p:cNvSpPr>
            <a:spLocks noChangeArrowheads="1"/>
          </p:cNvSpPr>
          <p:nvPr/>
        </p:nvSpPr>
        <p:spPr bwMode="auto">
          <a:xfrm>
            <a:off x="1468438" y="3805238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43" name="Rectangle 4"/>
          <p:cNvSpPr>
            <a:spLocks noChangeArrowheads="1"/>
          </p:cNvSpPr>
          <p:nvPr/>
        </p:nvSpPr>
        <p:spPr bwMode="auto">
          <a:xfrm>
            <a:off x="2078038" y="3805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44" name="Rectangle 6"/>
          <p:cNvSpPr>
            <a:spLocks noChangeArrowheads="1"/>
          </p:cNvSpPr>
          <p:nvPr/>
        </p:nvSpPr>
        <p:spPr bwMode="auto">
          <a:xfrm>
            <a:off x="1773238" y="3805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45" name="Rectangle 7"/>
          <p:cNvSpPr>
            <a:spLocks noChangeArrowheads="1"/>
          </p:cNvSpPr>
          <p:nvPr/>
        </p:nvSpPr>
        <p:spPr bwMode="auto">
          <a:xfrm>
            <a:off x="1468438" y="4110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46" name="Rectangle 8"/>
          <p:cNvSpPr>
            <a:spLocks noChangeArrowheads="1"/>
          </p:cNvSpPr>
          <p:nvPr/>
        </p:nvSpPr>
        <p:spPr bwMode="auto">
          <a:xfrm>
            <a:off x="2078038" y="4110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47" name="Rectangle 10"/>
          <p:cNvSpPr>
            <a:spLocks noChangeArrowheads="1"/>
          </p:cNvSpPr>
          <p:nvPr/>
        </p:nvSpPr>
        <p:spPr bwMode="auto">
          <a:xfrm>
            <a:off x="1773238" y="4110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48" name="Rectangle 11"/>
          <p:cNvSpPr>
            <a:spLocks noChangeArrowheads="1"/>
          </p:cNvSpPr>
          <p:nvPr/>
        </p:nvSpPr>
        <p:spPr bwMode="auto">
          <a:xfrm>
            <a:off x="14684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49" name="Rectangle 12"/>
          <p:cNvSpPr>
            <a:spLocks noChangeArrowheads="1"/>
          </p:cNvSpPr>
          <p:nvPr/>
        </p:nvSpPr>
        <p:spPr bwMode="auto">
          <a:xfrm>
            <a:off x="20780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50" name="Rectangle 14"/>
          <p:cNvSpPr>
            <a:spLocks noChangeArrowheads="1"/>
          </p:cNvSpPr>
          <p:nvPr/>
        </p:nvSpPr>
        <p:spPr bwMode="auto">
          <a:xfrm>
            <a:off x="17732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51" name="Rectangle 15"/>
          <p:cNvSpPr>
            <a:spLocks noChangeArrowheads="1"/>
          </p:cNvSpPr>
          <p:nvPr/>
        </p:nvSpPr>
        <p:spPr bwMode="auto">
          <a:xfrm>
            <a:off x="14684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52" name="Rectangle 16"/>
          <p:cNvSpPr>
            <a:spLocks noChangeArrowheads="1"/>
          </p:cNvSpPr>
          <p:nvPr/>
        </p:nvSpPr>
        <p:spPr bwMode="auto">
          <a:xfrm>
            <a:off x="20780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53" name="Rectangle 18"/>
          <p:cNvSpPr>
            <a:spLocks noChangeArrowheads="1"/>
          </p:cNvSpPr>
          <p:nvPr/>
        </p:nvSpPr>
        <p:spPr bwMode="auto">
          <a:xfrm>
            <a:off x="17732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54" name="Rectangle 19"/>
          <p:cNvSpPr>
            <a:spLocks noChangeArrowheads="1"/>
          </p:cNvSpPr>
          <p:nvPr/>
        </p:nvSpPr>
        <p:spPr bwMode="auto">
          <a:xfrm>
            <a:off x="14684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55" name="Rectangle 20"/>
          <p:cNvSpPr>
            <a:spLocks noChangeArrowheads="1"/>
          </p:cNvSpPr>
          <p:nvPr/>
        </p:nvSpPr>
        <p:spPr bwMode="auto">
          <a:xfrm>
            <a:off x="20780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56" name="Rectangle 22"/>
          <p:cNvSpPr>
            <a:spLocks noChangeArrowheads="1"/>
          </p:cNvSpPr>
          <p:nvPr/>
        </p:nvSpPr>
        <p:spPr bwMode="auto">
          <a:xfrm>
            <a:off x="14684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57" name="Rectangle 127"/>
          <p:cNvSpPr>
            <a:spLocks noChangeArrowheads="1"/>
          </p:cNvSpPr>
          <p:nvPr/>
        </p:nvSpPr>
        <p:spPr bwMode="auto">
          <a:xfrm>
            <a:off x="1773238" y="4110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58" name="Rectangle 128"/>
          <p:cNvSpPr>
            <a:spLocks noChangeArrowheads="1"/>
          </p:cNvSpPr>
          <p:nvPr/>
        </p:nvSpPr>
        <p:spPr bwMode="auto">
          <a:xfrm>
            <a:off x="1762125" y="5338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59" name="Rectangle 129"/>
          <p:cNvSpPr>
            <a:spLocks noChangeArrowheads="1"/>
          </p:cNvSpPr>
          <p:nvPr/>
        </p:nvSpPr>
        <p:spPr bwMode="auto">
          <a:xfrm>
            <a:off x="1773238" y="38052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60" name="Rectangle 130"/>
          <p:cNvSpPr>
            <a:spLocks noChangeArrowheads="1"/>
          </p:cNvSpPr>
          <p:nvPr/>
        </p:nvSpPr>
        <p:spPr bwMode="auto">
          <a:xfrm>
            <a:off x="1773238" y="44148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61" name="Rectangle 131"/>
          <p:cNvSpPr>
            <a:spLocks noChangeArrowheads="1"/>
          </p:cNvSpPr>
          <p:nvPr/>
        </p:nvSpPr>
        <p:spPr bwMode="auto">
          <a:xfrm>
            <a:off x="1773238" y="47196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62" name="Rectangle 132"/>
          <p:cNvSpPr>
            <a:spLocks noChangeArrowheads="1"/>
          </p:cNvSpPr>
          <p:nvPr/>
        </p:nvSpPr>
        <p:spPr bwMode="auto">
          <a:xfrm>
            <a:off x="2078038" y="5024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63" name="Rectangle 3"/>
          <p:cNvSpPr>
            <a:spLocks noChangeArrowheads="1"/>
          </p:cNvSpPr>
          <p:nvPr/>
        </p:nvSpPr>
        <p:spPr bwMode="auto">
          <a:xfrm>
            <a:off x="2492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64" name="Rectangle 4"/>
          <p:cNvSpPr>
            <a:spLocks noChangeArrowheads="1"/>
          </p:cNvSpPr>
          <p:nvPr/>
        </p:nvSpPr>
        <p:spPr bwMode="auto">
          <a:xfrm>
            <a:off x="8588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65" name="Rectangle 5"/>
          <p:cNvSpPr>
            <a:spLocks noChangeArrowheads="1"/>
          </p:cNvSpPr>
          <p:nvPr/>
        </p:nvSpPr>
        <p:spPr bwMode="auto">
          <a:xfrm>
            <a:off x="11636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66" name="Rectangle 6"/>
          <p:cNvSpPr>
            <a:spLocks noChangeArrowheads="1"/>
          </p:cNvSpPr>
          <p:nvPr/>
        </p:nvSpPr>
        <p:spPr bwMode="auto">
          <a:xfrm>
            <a:off x="5540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67" name="Rectangle 7"/>
          <p:cNvSpPr>
            <a:spLocks noChangeArrowheads="1"/>
          </p:cNvSpPr>
          <p:nvPr/>
        </p:nvSpPr>
        <p:spPr bwMode="auto">
          <a:xfrm>
            <a:off x="249238" y="5634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68" name="Rectangle 8"/>
          <p:cNvSpPr>
            <a:spLocks noChangeArrowheads="1"/>
          </p:cNvSpPr>
          <p:nvPr/>
        </p:nvSpPr>
        <p:spPr bwMode="auto">
          <a:xfrm>
            <a:off x="8588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69" name="Rectangle 9"/>
          <p:cNvSpPr>
            <a:spLocks noChangeArrowheads="1"/>
          </p:cNvSpPr>
          <p:nvPr/>
        </p:nvSpPr>
        <p:spPr bwMode="auto">
          <a:xfrm>
            <a:off x="11636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70" name="Rectangle 10"/>
          <p:cNvSpPr>
            <a:spLocks noChangeArrowheads="1"/>
          </p:cNvSpPr>
          <p:nvPr/>
        </p:nvSpPr>
        <p:spPr bwMode="auto">
          <a:xfrm>
            <a:off x="5540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71" name="Rectangle 11"/>
          <p:cNvSpPr>
            <a:spLocks noChangeArrowheads="1"/>
          </p:cNvSpPr>
          <p:nvPr/>
        </p:nvSpPr>
        <p:spPr bwMode="auto">
          <a:xfrm>
            <a:off x="2492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72" name="Rectangle 12"/>
          <p:cNvSpPr>
            <a:spLocks noChangeArrowheads="1"/>
          </p:cNvSpPr>
          <p:nvPr/>
        </p:nvSpPr>
        <p:spPr bwMode="auto">
          <a:xfrm>
            <a:off x="8588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73" name="Rectangle 13"/>
          <p:cNvSpPr>
            <a:spLocks noChangeArrowheads="1"/>
          </p:cNvSpPr>
          <p:nvPr/>
        </p:nvSpPr>
        <p:spPr bwMode="auto">
          <a:xfrm>
            <a:off x="11636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74" name="Rectangle 14"/>
          <p:cNvSpPr>
            <a:spLocks noChangeArrowheads="1"/>
          </p:cNvSpPr>
          <p:nvPr/>
        </p:nvSpPr>
        <p:spPr bwMode="auto">
          <a:xfrm>
            <a:off x="5540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75" name="Rectangle 15"/>
          <p:cNvSpPr>
            <a:spLocks noChangeArrowheads="1"/>
          </p:cNvSpPr>
          <p:nvPr/>
        </p:nvSpPr>
        <p:spPr bwMode="auto">
          <a:xfrm>
            <a:off x="2492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76" name="Rectangle 16"/>
          <p:cNvSpPr>
            <a:spLocks noChangeArrowheads="1"/>
          </p:cNvSpPr>
          <p:nvPr/>
        </p:nvSpPr>
        <p:spPr bwMode="auto">
          <a:xfrm>
            <a:off x="8588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77" name="Rectangle 17"/>
          <p:cNvSpPr>
            <a:spLocks noChangeArrowheads="1"/>
          </p:cNvSpPr>
          <p:nvPr/>
        </p:nvSpPr>
        <p:spPr bwMode="auto">
          <a:xfrm>
            <a:off x="11636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78" name="Rectangle 18"/>
          <p:cNvSpPr>
            <a:spLocks noChangeArrowheads="1"/>
          </p:cNvSpPr>
          <p:nvPr/>
        </p:nvSpPr>
        <p:spPr bwMode="auto">
          <a:xfrm>
            <a:off x="5540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79" name="Rectangle 127"/>
          <p:cNvSpPr>
            <a:spLocks noChangeArrowheads="1"/>
          </p:cNvSpPr>
          <p:nvPr/>
        </p:nvSpPr>
        <p:spPr bwMode="auto">
          <a:xfrm>
            <a:off x="1498600" y="4994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80" name="Rectangle 128"/>
          <p:cNvSpPr>
            <a:spLocks noChangeArrowheads="1"/>
          </p:cNvSpPr>
          <p:nvPr/>
        </p:nvSpPr>
        <p:spPr bwMode="auto">
          <a:xfrm>
            <a:off x="858838" y="5634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81" name="Rectangle 129"/>
          <p:cNvSpPr>
            <a:spLocks noChangeArrowheads="1"/>
          </p:cNvSpPr>
          <p:nvPr/>
        </p:nvSpPr>
        <p:spPr bwMode="auto">
          <a:xfrm>
            <a:off x="1184275" y="59388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82" name="Rectangle 130"/>
          <p:cNvSpPr>
            <a:spLocks noChangeArrowheads="1"/>
          </p:cNvSpPr>
          <p:nvPr/>
        </p:nvSpPr>
        <p:spPr bwMode="auto">
          <a:xfrm>
            <a:off x="847725" y="46990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83" name="Rectangle 131"/>
          <p:cNvSpPr>
            <a:spLocks noChangeArrowheads="1"/>
          </p:cNvSpPr>
          <p:nvPr/>
        </p:nvSpPr>
        <p:spPr bwMode="auto">
          <a:xfrm>
            <a:off x="1173163" y="50038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84" name="Rectangle 3"/>
          <p:cNvSpPr>
            <a:spLocks noChangeArrowheads="1"/>
          </p:cNvSpPr>
          <p:nvPr/>
        </p:nvSpPr>
        <p:spPr bwMode="auto">
          <a:xfrm>
            <a:off x="14573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85" name="Rectangle 4"/>
          <p:cNvSpPr>
            <a:spLocks noChangeArrowheads="1"/>
          </p:cNvSpPr>
          <p:nvPr/>
        </p:nvSpPr>
        <p:spPr bwMode="auto">
          <a:xfrm>
            <a:off x="20669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86" name="Rectangle 6"/>
          <p:cNvSpPr>
            <a:spLocks noChangeArrowheads="1"/>
          </p:cNvSpPr>
          <p:nvPr/>
        </p:nvSpPr>
        <p:spPr bwMode="auto">
          <a:xfrm>
            <a:off x="14573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87" name="Rectangle 7"/>
          <p:cNvSpPr>
            <a:spLocks noChangeArrowheads="1"/>
          </p:cNvSpPr>
          <p:nvPr/>
        </p:nvSpPr>
        <p:spPr bwMode="auto">
          <a:xfrm>
            <a:off x="1752600" y="5024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88" name="Rectangle 8"/>
          <p:cNvSpPr>
            <a:spLocks noChangeArrowheads="1"/>
          </p:cNvSpPr>
          <p:nvPr/>
        </p:nvSpPr>
        <p:spPr bwMode="auto">
          <a:xfrm>
            <a:off x="2066925" y="5643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89" name="Rectangle 10"/>
          <p:cNvSpPr>
            <a:spLocks noChangeArrowheads="1"/>
          </p:cNvSpPr>
          <p:nvPr/>
        </p:nvSpPr>
        <p:spPr bwMode="auto">
          <a:xfrm>
            <a:off x="1457325" y="5643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90" name="Rectangle 11"/>
          <p:cNvSpPr>
            <a:spLocks noChangeArrowheads="1"/>
          </p:cNvSpPr>
          <p:nvPr/>
        </p:nvSpPr>
        <p:spPr bwMode="auto">
          <a:xfrm>
            <a:off x="14573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91" name="Rectangle 12"/>
          <p:cNvSpPr>
            <a:spLocks noChangeArrowheads="1"/>
          </p:cNvSpPr>
          <p:nvPr/>
        </p:nvSpPr>
        <p:spPr bwMode="auto">
          <a:xfrm>
            <a:off x="20669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92" name="Rectangle 14"/>
          <p:cNvSpPr>
            <a:spLocks noChangeArrowheads="1"/>
          </p:cNvSpPr>
          <p:nvPr/>
        </p:nvSpPr>
        <p:spPr bwMode="auto">
          <a:xfrm>
            <a:off x="14573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93" name="Rectangle 15"/>
          <p:cNvSpPr>
            <a:spLocks noChangeArrowheads="1"/>
          </p:cNvSpPr>
          <p:nvPr/>
        </p:nvSpPr>
        <p:spPr bwMode="auto">
          <a:xfrm>
            <a:off x="14573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94" name="Rectangle 16"/>
          <p:cNvSpPr>
            <a:spLocks noChangeArrowheads="1"/>
          </p:cNvSpPr>
          <p:nvPr/>
        </p:nvSpPr>
        <p:spPr bwMode="auto">
          <a:xfrm>
            <a:off x="20669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95" name="Rectangle 18"/>
          <p:cNvSpPr>
            <a:spLocks noChangeArrowheads="1"/>
          </p:cNvSpPr>
          <p:nvPr/>
        </p:nvSpPr>
        <p:spPr bwMode="auto">
          <a:xfrm>
            <a:off x="14573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96" name="Rectangle 127"/>
          <p:cNvSpPr>
            <a:spLocks noChangeArrowheads="1"/>
          </p:cNvSpPr>
          <p:nvPr/>
        </p:nvSpPr>
        <p:spPr bwMode="auto">
          <a:xfrm>
            <a:off x="1457325" y="56435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97" name="Rectangle 128"/>
          <p:cNvSpPr>
            <a:spLocks noChangeArrowheads="1"/>
          </p:cNvSpPr>
          <p:nvPr/>
        </p:nvSpPr>
        <p:spPr bwMode="auto">
          <a:xfrm>
            <a:off x="533400" y="50339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98" name="Rectangle 129"/>
          <p:cNvSpPr>
            <a:spLocks noChangeArrowheads="1"/>
          </p:cNvSpPr>
          <p:nvPr/>
        </p:nvSpPr>
        <p:spPr bwMode="auto">
          <a:xfrm>
            <a:off x="1457325" y="5338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99" name="Rectangle 130"/>
          <p:cNvSpPr>
            <a:spLocks noChangeArrowheads="1"/>
          </p:cNvSpPr>
          <p:nvPr/>
        </p:nvSpPr>
        <p:spPr bwMode="auto">
          <a:xfrm>
            <a:off x="1457325" y="59483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00" name="Rectangle 131"/>
          <p:cNvSpPr>
            <a:spLocks noChangeArrowheads="1"/>
          </p:cNvSpPr>
          <p:nvPr/>
        </p:nvSpPr>
        <p:spPr bwMode="auto">
          <a:xfrm>
            <a:off x="1457325" y="6253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01" name="Rectangle 11"/>
          <p:cNvSpPr>
            <a:spLocks noChangeArrowheads="1"/>
          </p:cNvSpPr>
          <p:nvPr/>
        </p:nvSpPr>
        <p:spPr bwMode="auto">
          <a:xfrm>
            <a:off x="238125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02" name="Rectangle 11"/>
          <p:cNvSpPr>
            <a:spLocks noChangeArrowheads="1"/>
          </p:cNvSpPr>
          <p:nvPr/>
        </p:nvSpPr>
        <p:spPr bwMode="auto">
          <a:xfrm>
            <a:off x="533400" y="3784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03" name="Rectangle 22"/>
          <p:cNvSpPr>
            <a:spLocks noChangeArrowheads="1"/>
          </p:cNvSpPr>
          <p:nvPr/>
        </p:nvSpPr>
        <p:spPr bwMode="auto">
          <a:xfrm>
            <a:off x="258763" y="5613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04" name="Rectangle 21"/>
          <p:cNvSpPr>
            <a:spLocks noChangeArrowheads="1"/>
          </p:cNvSpPr>
          <p:nvPr/>
        </p:nvSpPr>
        <p:spPr bwMode="auto">
          <a:xfrm>
            <a:off x="2078038" y="50339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05" name="Rectangle 21"/>
          <p:cNvSpPr>
            <a:spLocks noChangeArrowheads="1"/>
          </p:cNvSpPr>
          <p:nvPr/>
        </p:nvSpPr>
        <p:spPr bwMode="auto">
          <a:xfrm>
            <a:off x="879475" y="5622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06" name="Rectangle 15"/>
          <p:cNvSpPr>
            <a:spLocks noChangeArrowheads="1"/>
          </p:cNvSpPr>
          <p:nvPr/>
        </p:nvSpPr>
        <p:spPr bwMode="auto">
          <a:xfrm>
            <a:off x="1762125" y="5622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07" name="Rectangle 16"/>
          <p:cNvSpPr>
            <a:spLocks noChangeArrowheads="1"/>
          </p:cNvSpPr>
          <p:nvPr/>
        </p:nvSpPr>
        <p:spPr bwMode="auto">
          <a:xfrm>
            <a:off x="1782763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08" name="Rectangle 16"/>
          <p:cNvSpPr>
            <a:spLocks noChangeArrowheads="1"/>
          </p:cNvSpPr>
          <p:nvPr/>
        </p:nvSpPr>
        <p:spPr bwMode="auto">
          <a:xfrm>
            <a:off x="1782763" y="5927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09" name="Rectangle 131"/>
          <p:cNvSpPr>
            <a:spLocks noChangeArrowheads="1"/>
          </p:cNvSpPr>
          <p:nvPr/>
        </p:nvSpPr>
        <p:spPr bwMode="auto">
          <a:xfrm>
            <a:off x="1173163" y="6232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10" name="Rectangle 3"/>
          <p:cNvSpPr>
            <a:spLocks noChangeArrowheads="1"/>
          </p:cNvSpPr>
          <p:nvPr/>
        </p:nvSpPr>
        <p:spPr bwMode="auto">
          <a:xfrm>
            <a:off x="7778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11" name="Rectangle 4"/>
          <p:cNvSpPr>
            <a:spLocks noChangeArrowheads="1"/>
          </p:cNvSpPr>
          <p:nvPr/>
        </p:nvSpPr>
        <p:spPr bwMode="auto">
          <a:xfrm>
            <a:off x="13874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12" name="Rectangle 5"/>
          <p:cNvSpPr>
            <a:spLocks noChangeArrowheads="1"/>
          </p:cNvSpPr>
          <p:nvPr/>
        </p:nvSpPr>
        <p:spPr bwMode="auto">
          <a:xfrm>
            <a:off x="1692275" y="19145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13" name="Rectangle 6"/>
          <p:cNvSpPr>
            <a:spLocks noChangeArrowheads="1"/>
          </p:cNvSpPr>
          <p:nvPr/>
        </p:nvSpPr>
        <p:spPr bwMode="auto">
          <a:xfrm>
            <a:off x="10826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14" name="Rectangle 129"/>
          <p:cNvSpPr>
            <a:spLocks noChangeArrowheads="1"/>
          </p:cNvSpPr>
          <p:nvPr/>
        </p:nvSpPr>
        <p:spPr bwMode="auto">
          <a:xfrm>
            <a:off x="1082675" y="1914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15" name="Rectangle 3"/>
          <p:cNvSpPr>
            <a:spLocks noChangeArrowheads="1"/>
          </p:cNvSpPr>
          <p:nvPr/>
        </p:nvSpPr>
        <p:spPr bwMode="auto">
          <a:xfrm>
            <a:off x="2016125" y="1925638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16" name="Rectangle 4"/>
          <p:cNvSpPr>
            <a:spLocks noChangeArrowheads="1"/>
          </p:cNvSpPr>
          <p:nvPr/>
        </p:nvSpPr>
        <p:spPr bwMode="auto">
          <a:xfrm>
            <a:off x="2625725" y="1925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17" name="Rectangle 6"/>
          <p:cNvSpPr>
            <a:spLocks noChangeArrowheads="1"/>
          </p:cNvSpPr>
          <p:nvPr/>
        </p:nvSpPr>
        <p:spPr bwMode="auto">
          <a:xfrm>
            <a:off x="2320925" y="1925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18" name="Rectangle 129"/>
          <p:cNvSpPr>
            <a:spLocks noChangeArrowheads="1"/>
          </p:cNvSpPr>
          <p:nvPr/>
        </p:nvSpPr>
        <p:spPr bwMode="auto">
          <a:xfrm>
            <a:off x="2320925" y="19256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19" name="Rectangle 11"/>
          <p:cNvSpPr>
            <a:spLocks noChangeArrowheads="1"/>
          </p:cNvSpPr>
          <p:nvPr/>
        </p:nvSpPr>
        <p:spPr bwMode="auto">
          <a:xfrm>
            <a:off x="1082675" y="190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20" name="Rectangle 7"/>
          <p:cNvSpPr>
            <a:spLocks noChangeArrowheads="1"/>
          </p:cNvSpPr>
          <p:nvPr/>
        </p:nvSpPr>
        <p:spPr bwMode="auto">
          <a:xfrm>
            <a:off x="29416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21" name="Rectangle 8"/>
          <p:cNvSpPr>
            <a:spLocks noChangeArrowheads="1"/>
          </p:cNvSpPr>
          <p:nvPr/>
        </p:nvSpPr>
        <p:spPr bwMode="auto">
          <a:xfrm>
            <a:off x="3551238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22" name="Rectangle 9"/>
          <p:cNvSpPr>
            <a:spLocks noChangeArrowheads="1"/>
          </p:cNvSpPr>
          <p:nvPr/>
        </p:nvSpPr>
        <p:spPr bwMode="auto">
          <a:xfrm>
            <a:off x="3856038" y="1935163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23" name="Rectangle 10"/>
          <p:cNvSpPr>
            <a:spLocks noChangeArrowheads="1"/>
          </p:cNvSpPr>
          <p:nvPr/>
        </p:nvSpPr>
        <p:spPr bwMode="auto">
          <a:xfrm>
            <a:off x="3246438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24" name="Rectangle 127"/>
          <p:cNvSpPr>
            <a:spLocks noChangeArrowheads="1"/>
          </p:cNvSpPr>
          <p:nvPr/>
        </p:nvSpPr>
        <p:spPr bwMode="auto">
          <a:xfrm>
            <a:off x="32464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25" name="Rectangle 128"/>
          <p:cNvSpPr>
            <a:spLocks noChangeArrowheads="1"/>
          </p:cNvSpPr>
          <p:nvPr/>
        </p:nvSpPr>
        <p:spPr bwMode="auto">
          <a:xfrm>
            <a:off x="35512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26" name="Rectangle 7"/>
          <p:cNvSpPr>
            <a:spLocks noChangeArrowheads="1"/>
          </p:cNvSpPr>
          <p:nvPr/>
        </p:nvSpPr>
        <p:spPr bwMode="auto">
          <a:xfrm>
            <a:off x="418147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27" name="Rectangle 8"/>
          <p:cNvSpPr>
            <a:spLocks noChangeArrowheads="1"/>
          </p:cNvSpPr>
          <p:nvPr/>
        </p:nvSpPr>
        <p:spPr bwMode="auto">
          <a:xfrm>
            <a:off x="479107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28" name="Rectangle 10"/>
          <p:cNvSpPr>
            <a:spLocks noChangeArrowheads="1"/>
          </p:cNvSpPr>
          <p:nvPr/>
        </p:nvSpPr>
        <p:spPr bwMode="auto">
          <a:xfrm>
            <a:off x="448627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29" name="Rectangle 127"/>
          <p:cNvSpPr>
            <a:spLocks noChangeArrowheads="1"/>
          </p:cNvSpPr>
          <p:nvPr/>
        </p:nvSpPr>
        <p:spPr bwMode="auto">
          <a:xfrm>
            <a:off x="448627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30" name="Rectangle 11"/>
          <p:cNvSpPr>
            <a:spLocks noChangeArrowheads="1"/>
          </p:cNvSpPr>
          <p:nvPr/>
        </p:nvSpPr>
        <p:spPr bwMode="auto">
          <a:xfrm>
            <a:off x="2951163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31" name="Rectangle 11"/>
          <p:cNvSpPr>
            <a:spLocks noChangeArrowheads="1"/>
          </p:cNvSpPr>
          <p:nvPr/>
        </p:nvSpPr>
        <p:spPr bwMode="auto">
          <a:xfrm>
            <a:off x="51212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32" name="Rectangle 12"/>
          <p:cNvSpPr>
            <a:spLocks noChangeArrowheads="1"/>
          </p:cNvSpPr>
          <p:nvPr/>
        </p:nvSpPr>
        <p:spPr bwMode="auto">
          <a:xfrm>
            <a:off x="57308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33" name="Rectangle 13"/>
          <p:cNvSpPr>
            <a:spLocks noChangeArrowheads="1"/>
          </p:cNvSpPr>
          <p:nvPr/>
        </p:nvSpPr>
        <p:spPr bwMode="auto">
          <a:xfrm>
            <a:off x="60356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34" name="Rectangle 14"/>
          <p:cNvSpPr>
            <a:spLocks noChangeArrowheads="1"/>
          </p:cNvSpPr>
          <p:nvPr/>
        </p:nvSpPr>
        <p:spPr bwMode="auto">
          <a:xfrm>
            <a:off x="54260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35" name="Rectangle 130"/>
          <p:cNvSpPr>
            <a:spLocks noChangeArrowheads="1"/>
          </p:cNvSpPr>
          <p:nvPr/>
        </p:nvSpPr>
        <p:spPr bwMode="auto">
          <a:xfrm>
            <a:off x="5426075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36" name="Rectangle 11"/>
          <p:cNvSpPr>
            <a:spLocks noChangeArrowheads="1"/>
          </p:cNvSpPr>
          <p:nvPr/>
        </p:nvSpPr>
        <p:spPr bwMode="auto">
          <a:xfrm>
            <a:off x="63595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37" name="Rectangle 12"/>
          <p:cNvSpPr>
            <a:spLocks noChangeArrowheads="1"/>
          </p:cNvSpPr>
          <p:nvPr/>
        </p:nvSpPr>
        <p:spPr bwMode="auto">
          <a:xfrm>
            <a:off x="69691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38" name="Rectangle 14"/>
          <p:cNvSpPr>
            <a:spLocks noChangeArrowheads="1"/>
          </p:cNvSpPr>
          <p:nvPr/>
        </p:nvSpPr>
        <p:spPr bwMode="auto">
          <a:xfrm>
            <a:off x="66643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39" name="Rectangle 130"/>
          <p:cNvSpPr>
            <a:spLocks noChangeArrowheads="1"/>
          </p:cNvSpPr>
          <p:nvPr/>
        </p:nvSpPr>
        <p:spPr bwMode="auto">
          <a:xfrm>
            <a:off x="666432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40" name="Rectangle 15"/>
          <p:cNvSpPr>
            <a:spLocks noChangeArrowheads="1"/>
          </p:cNvSpPr>
          <p:nvPr/>
        </p:nvSpPr>
        <p:spPr bwMode="auto">
          <a:xfrm>
            <a:off x="72898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41" name="Rectangle 16"/>
          <p:cNvSpPr>
            <a:spLocks noChangeArrowheads="1"/>
          </p:cNvSpPr>
          <p:nvPr/>
        </p:nvSpPr>
        <p:spPr bwMode="auto">
          <a:xfrm>
            <a:off x="78994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42" name="Rectangle 17"/>
          <p:cNvSpPr>
            <a:spLocks noChangeArrowheads="1"/>
          </p:cNvSpPr>
          <p:nvPr/>
        </p:nvSpPr>
        <p:spPr bwMode="auto">
          <a:xfrm>
            <a:off x="82042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43" name="Rectangle 18"/>
          <p:cNvSpPr>
            <a:spLocks noChangeArrowheads="1"/>
          </p:cNvSpPr>
          <p:nvPr/>
        </p:nvSpPr>
        <p:spPr bwMode="auto">
          <a:xfrm>
            <a:off x="75946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44" name="Rectangle 131"/>
          <p:cNvSpPr>
            <a:spLocks noChangeArrowheads="1"/>
          </p:cNvSpPr>
          <p:nvPr/>
        </p:nvSpPr>
        <p:spPr bwMode="auto">
          <a:xfrm>
            <a:off x="7594600" y="1939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45" name="Rectangle 130"/>
          <p:cNvSpPr>
            <a:spLocks noChangeArrowheads="1"/>
          </p:cNvSpPr>
          <p:nvPr/>
        </p:nvSpPr>
        <p:spPr bwMode="auto">
          <a:xfrm>
            <a:off x="7908925" y="19304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046" name="TextBox 7"/>
          <p:cNvSpPr txBox="1">
            <a:spLocks noChangeArrowheads="1"/>
          </p:cNvSpPr>
          <p:nvPr/>
        </p:nvSpPr>
        <p:spPr bwMode="auto">
          <a:xfrm>
            <a:off x="8509000" y="18669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9047" name="TextBox 261"/>
          <p:cNvSpPr txBox="1">
            <a:spLocks noChangeArrowheads="1"/>
          </p:cNvSpPr>
          <p:nvPr/>
        </p:nvSpPr>
        <p:spPr bwMode="auto">
          <a:xfrm>
            <a:off x="-17463" y="3475038"/>
            <a:ext cx="338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9048" name="TextBox 262"/>
          <p:cNvSpPr txBox="1">
            <a:spLocks noChangeArrowheads="1"/>
          </p:cNvSpPr>
          <p:nvPr/>
        </p:nvSpPr>
        <p:spPr bwMode="auto">
          <a:xfrm>
            <a:off x="2247900" y="64214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63</a:t>
            </a:r>
          </a:p>
        </p:txBody>
      </p:sp>
      <p:sp>
        <p:nvSpPr>
          <p:cNvPr id="39049" name="TextBox 263"/>
          <p:cNvSpPr txBox="1">
            <a:spLocks noChangeArrowheads="1"/>
          </p:cNvSpPr>
          <p:nvPr/>
        </p:nvSpPr>
        <p:spPr bwMode="auto">
          <a:xfrm>
            <a:off x="646113" y="1400175"/>
            <a:ext cx="8570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 1                5                10                 15                20                25  …</a:t>
            </a:r>
          </a:p>
        </p:txBody>
      </p:sp>
      <p:cxnSp>
        <p:nvCxnSpPr>
          <p:cNvPr id="41" name="Straight Connector 40"/>
          <p:cNvCxnSpPr>
            <a:stCxn id="39010" idx="2"/>
            <a:endCxn id="4" idx="2"/>
          </p:cNvCxnSpPr>
          <p:nvPr/>
        </p:nvCxnSpPr>
        <p:spPr>
          <a:xfrm>
            <a:off x="930275" y="2219325"/>
            <a:ext cx="2798763" cy="1738313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>
            <a:endCxn id="4" idx="2"/>
          </p:cNvCxnSpPr>
          <p:nvPr/>
        </p:nvCxnSpPr>
        <p:spPr>
          <a:xfrm>
            <a:off x="1235075" y="2219325"/>
            <a:ext cx="2493963" cy="1738313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1549400" y="2230438"/>
            <a:ext cx="2179638" cy="1554162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>
            <a:endCxn id="4" idx="1"/>
          </p:cNvCxnSpPr>
          <p:nvPr/>
        </p:nvCxnSpPr>
        <p:spPr>
          <a:xfrm>
            <a:off x="1884363" y="2239963"/>
            <a:ext cx="1947862" cy="1452562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endCxn id="4" idx="1"/>
          </p:cNvCxnSpPr>
          <p:nvPr/>
        </p:nvCxnSpPr>
        <p:spPr>
          <a:xfrm>
            <a:off x="2209800" y="2260600"/>
            <a:ext cx="1622425" cy="1431925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endCxn id="4" idx="1"/>
          </p:cNvCxnSpPr>
          <p:nvPr/>
        </p:nvCxnSpPr>
        <p:spPr>
          <a:xfrm>
            <a:off x="2484438" y="2270125"/>
            <a:ext cx="1347787" cy="142240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39016" idx="2"/>
            <a:endCxn id="4" idx="1"/>
          </p:cNvCxnSpPr>
          <p:nvPr/>
        </p:nvCxnSpPr>
        <p:spPr>
          <a:xfrm>
            <a:off x="2778125" y="2230438"/>
            <a:ext cx="1054100" cy="1462087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39020" idx="2"/>
            <a:endCxn id="4" idx="1"/>
          </p:cNvCxnSpPr>
          <p:nvPr/>
        </p:nvCxnSpPr>
        <p:spPr>
          <a:xfrm>
            <a:off x="3094038" y="2239963"/>
            <a:ext cx="738187" cy="1452562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>
            <a:off x="3509963" y="2281238"/>
            <a:ext cx="369887" cy="1303337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3692525" y="2290763"/>
            <a:ext cx="369888" cy="1303337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endCxn id="4" idx="0"/>
          </p:cNvCxnSpPr>
          <p:nvPr/>
        </p:nvCxnSpPr>
        <p:spPr>
          <a:xfrm>
            <a:off x="3978275" y="2320925"/>
            <a:ext cx="106363" cy="126365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4181475" y="2301875"/>
            <a:ext cx="203200" cy="130175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4181475" y="2290763"/>
            <a:ext cx="436563" cy="1293812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>
            <a:endCxn id="4" idx="7"/>
          </p:cNvCxnSpPr>
          <p:nvPr/>
        </p:nvCxnSpPr>
        <p:spPr>
          <a:xfrm flipH="1">
            <a:off x="4335463" y="2311400"/>
            <a:ext cx="658812" cy="138112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endCxn id="4" idx="7"/>
          </p:cNvCxnSpPr>
          <p:nvPr/>
        </p:nvCxnSpPr>
        <p:spPr>
          <a:xfrm flipH="1">
            <a:off x="4335463" y="2281238"/>
            <a:ext cx="931862" cy="1411287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4440238" y="2290763"/>
            <a:ext cx="1152525" cy="141605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>
            <a:stCxn id="39032" idx="2"/>
          </p:cNvCxnSpPr>
          <p:nvPr/>
        </p:nvCxnSpPr>
        <p:spPr>
          <a:xfrm flipH="1">
            <a:off x="4486275" y="2239963"/>
            <a:ext cx="1397000" cy="154940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endCxn id="4" idx="6"/>
          </p:cNvCxnSpPr>
          <p:nvPr/>
        </p:nvCxnSpPr>
        <p:spPr>
          <a:xfrm flipH="1">
            <a:off x="4440238" y="2290763"/>
            <a:ext cx="1773237" cy="16668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stCxn id="39036" idx="2"/>
            <a:endCxn id="4" idx="6"/>
          </p:cNvCxnSpPr>
          <p:nvPr/>
        </p:nvCxnSpPr>
        <p:spPr>
          <a:xfrm flipH="1">
            <a:off x="4440238" y="2251075"/>
            <a:ext cx="2071687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>
            <a:endCxn id="4" idx="6"/>
          </p:cNvCxnSpPr>
          <p:nvPr/>
        </p:nvCxnSpPr>
        <p:spPr>
          <a:xfrm flipH="1">
            <a:off x="4440238" y="2290763"/>
            <a:ext cx="2325687" cy="16668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endCxn id="4" idx="6"/>
          </p:cNvCxnSpPr>
          <p:nvPr/>
        </p:nvCxnSpPr>
        <p:spPr>
          <a:xfrm flipH="1">
            <a:off x="4440238" y="2251075"/>
            <a:ext cx="2671762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>
            <a:endCxn id="4" idx="6"/>
          </p:cNvCxnSpPr>
          <p:nvPr/>
        </p:nvCxnSpPr>
        <p:spPr>
          <a:xfrm flipH="1">
            <a:off x="4440238" y="2270125"/>
            <a:ext cx="2976562" cy="16875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>
            <a:endCxn id="4" idx="6"/>
          </p:cNvCxnSpPr>
          <p:nvPr/>
        </p:nvCxnSpPr>
        <p:spPr>
          <a:xfrm flipH="1">
            <a:off x="4440238" y="2270125"/>
            <a:ext cx="3352800" cy="16875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endCxn id="4" idx="6"/>
          </p:cNvCxnSpPr>
          <p:nvPr/>
        </p:nvCxnSpPr>
        <p:spPr>
          <a:xfrm flipH="1">
            <a:off x="4440238" y="2251075"/>
            <a:ext cx="3636962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>
            <a:stCxn id="39042" idx="2"/>
          </p:cNvCxnSpPr>
          <p:nvPr/>
        </p:nvCxnSpPr>
        <p:spPr>
          <a:xfrm flipH="1">
            <a:off x="4486275" y="2244725"/>
            <a:ext cx="3870325" cy="17129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4551363" y="2316163"/>
            <a:ext cx="4449762" cy="16414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>
            <a:off x="6188075" y="4414838"/>
            <a:ext cx="2265363" cy="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213475" y="5156200"/>
            <a:ext cx="2143125" cy="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78" name="TextBox 310"/>
          <p:cNvSpPr txBox="1">
            <a:spLocks noChangeArrowheads="1"/>
          </p:cNvSpPr>
          <p:nvPr/>
        </p:nvSpPr>
        <p:spPr bwMode="auto">
          <a:xfrm>
            <a:off x="6213475" y="3967163"/>
            <a:ext cx="2406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strong +ve weight</a:t>
            </a:r>
          </a:p>
        </p:txBody>
      </p:sp>
      <p:sp>
        <p:nvSpPr>
          <p:cNvPr id="39079" name="TextBox 313"/>
          <p:cNvSpPr txBox="1">
            <a:spLocks noChangeArrowheads="1"/>
          </p:cNvSpPr>
          <p:nvPr/>
        </p:nvSpPr>
        <p:spPr bwMode="auto">
          <a:xfrm>
            <a:off x="6227763" y="4627563"/>
            <a:ext cx="2174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low/zero weight</a:t>
            </a:r>
          </a:p>
        </p:txBody>
      </p:sp>
      <p:cxnSp>
        <p:nvCxnSpPr>
          <p:cNvPr id="5" name="Straight Arrow Connector 4"/>
          <p:cNvCxnSpPr>
            <a:stCxn id="4" idx="4"/>
          </p:cNvCxnSpPr>
          <p:nvPr/>
        </p:nvCxnSpPr>
        <p:spPr>
          <a:xfrm>
            <a:off x="4084638" y="4330700"/>
            <a:ext cx="0" cy="38893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85738" y="3692525"/>
            <a:ext cx="2287587" cy="49371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39082" name="TextBox 5"/>
          <p:cNvSpPr txBox="1">
            <a:spLocks noChangeArrowheads="1"/>
          </p:cNvSpPr>
          <p:nvPr/>
        </p:nvSpPr>
        <p:spPr bwMode="auto">
          <a:xfrm>
            <a:off x="2979522" y="5380831"/>
            <a:ext cx="5757863" cy="83026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it will send strong signal for a horizontal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line in the top row, ignoring everywhere else </a:t>
            </a:r>
          </a:p>
        </p:txBody>
      </p:sp>
    </p:spTree>
    <p:extLst>
      <p:ext uri="{BB962C8B-B14F-4D97-AF65-F5344CB8AC3E}">
        <p14:creationId xmlns:p14="http://schemas.microsoft.com/office/powerpoint/2010/main" val="244479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729038" y="3584575"/>
            <a:ext cx="711200" cy="746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40964" name="Rectangle 3"/>
          <p:cNvSpPr>
            <a:spLocks noChangeArrowheads="1"/>
          </p:cNvSpPr>
          <p:nvPr/>
        </p:nvSpPr>
        <p:spPr bwMode="auto">
          <a:xfrm>
            <a:off x="2286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8382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66" name="Rectangle 5"/>
          <p:cNvSpPr>
            <a:spLocks noChangeArrowheads="1"/>
          </p:cNvSpPr>
          <p:nvPr/>
        </p:nvSpPr>
        <p:spPr bwMode="auto">
          <a:xfrm>
            <a:off x="1143000" y="37941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67" name="Rectangle 6"/>
          <p:cNvSpPr>
            <a:spLocks noChangeArrowheads="1"/>
          </p:cNvSpPr>
          <p:nvPr/>
        </p:nvSpPr>
        <p:spPr bwMode="auto">
          <a:xfrm>
            <a:off x="5334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68" name="Rectangle 7"/>
          <p:cNvSpPr>
            <a:spLocks noChangeArrowheads="1"/>
          </p:cNvSpPr>
          <p:nvPr/>
        </p:nvSpPr>
        <p:spPr bwMode="auto">
          <a:xfrm>
            <a:off x="2286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69" name="Rectangle 8"/>
          <p:cNvSpPr>
            <a:spLocks noChangeArrowheads="1"/>
          </p:cNvSpPr>
          <p:nvPr/>
        </p:nvSpPr>
        <p:spPr bwMode="auto">
          <a:xfrm>
            <a:off x="838200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70" name="Rectangle 9"/>
          <p:cNvSpPr>
            <a:spLocks noChangeArrowheads="1"/>
          </p:cNvSpPr>
          <p:nvPr/>
        </p:nvSpPr>
        <p:spPr bwMode="auto">
          <a:xfrm>
            <a:off x="1143000" y="40989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71" name="Rectangle 10"/>
          <p:cNvSpPr>
            <a:spLocks noChangeArrowheads="1"/>
          </p:cNvSpPr>
          <p:nvPr/>
        </p:nvSpPr>
        <p:spPr bwMode="auto">
          <a:xfrm>
            <a:off x="533400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72" name="Rectangle 11"/>
          <p:cNvSpPr>
            <a:spLocks noChangeArrowheads="1"/>
          </p:cNvSpPr>
          <p:nvPr/>
        </p:nvSpPr>
        <p:spPr bwMode="auto">
          <a:xfrm>
            <a:off x="2286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73" name="Rectangle 12"/>
          <p:cNvSpPr>
            <a:spLocks noChangeArrowheads="1"/>
          </p:cNvSpPr>
          <p:nvPr/>
        </p:nvSpPr>
        <p:spPr bwMode="auto">
          <a:xfrm>
            <a:off x="8382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74" name="Rectangle 13"/>
          <p:cNvSpPr>
            <a:spLocks noChangeArrowheads="1"/>
          </p:cNvSpPr>
          <p:nvPr/>
        </p:nvSpPr>
        <p:spPr bwMode="auto">
          <a:xfrm>
            <a:off x="11430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75" name="Rectangle 14"/>
          <p:cNvSpPr>
            <a:spLocks noChangeArrowheads="1"/>
          </p:cNvSpPr>
          <p:nvPr/>
        </p:nvSpPr>
        <p:spPr bwMode="auto">
          <a:xfrm>
            <a:off x="5334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76" name="Rectangle 15"/>
          <p:cNvSpPr>
            <a:spLocks noChangeArrowheads="1"/>
          </p:cNvSpPr>
          <p:nvPr/>
        </p:nvSpPr>
        <p:spPr bwMode="auto">
          <a:xfrm>
            <a:off x="2286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77" name="Rectangle 16"/>
          <p:cNvSpPr>
            <a:spLocks noChangeArrowheads="1"/>
          </p:cNvSpPr>
          <p:nvPr/>
        </p:nvSpPr>
        <p:spPr bwMode="auto">
          <a:xfrm>
            <a:off x="8382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78" name="Rectangle 17"/>
          <p:cNvSpPr>
            <a:spLocks noChangeArrowheads="1"/>
          </p:cNvSpPr>
          <p:nvPr/>
        </p:nvSpPr>
        <p:spPr bwMode="auto">
          <a:xfrm>
            <a:off x="11430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79" name="Rectangle 18"/>
          <p:cNvSpPr>
            <a:spLocks noChangeArrowheads="1"/>
          </p:cNvSpPr>
          <p:nvPr/>
        </p:nvSpPr>
        <p:spPr bwMode="auto">
          <a:xfrm>
            <a:off x="5334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80" name="Rectangle 19"/>
          <p:cNvSpPr>
            <a:spLocks noChangeArrowheads="1"/>
          </p:cNvSpPr>
          <p:nvPr/>
        </p:nvSpPr>
        <p:spPr bwMode="auto">
          <a:xfrm>
            <a:off x="2286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81" name="Rectangle 20"/>
          <p:cNvSpPr>
            <a:spLocks noChangeArrowheads="1"/>
          </p:cNvSpPr>
          <p:nvPr/>
        </p:nvSpPr>
        <p:spPr bwMode="auto">
          <a:xfrm>
            <a:off x="8382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82" name="Rectangle 21"/>
          <p:cNvSpPr>
            <a:spLocks noChangeArrowheads="1"/>
          </p:cNvSpPr>
          <p:nvPr/>
        </p:nvSpPr>
        <p:spPr bwMode="auto">
          <a:xfrm>
            <a:off x="11430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83" name="Rectangle 22"/>
          <p:cNvSpPr>
            <a:spLocks noChangeArrowheads="1"/>
          </p:cNvSpPr>
          <p:nvPr/>
        </p:nvSpPr>
        <p:spPr bwMode="auto">
          <a:xfrm>
            <a:off x="5334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84" name="Rectangle 127"/>
          <p:cNvSpPr>
            <a:spLocks noChangeArrowheads="1"/>
          </p:cNvSpPr>
          <p:nvPr/>
        </p:nvSpPr>
        <p:spPr bwMode="auto">
          <a:xfrm>
            <a:off x="5334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85" name="Rectangle 128"/>
          <p:cNvSpPr>
            <a:spLocks noChangeArrowheads="1"/>
          </p:cNvSpPr>
          <p:nvPr/>
        </p:nvSpPr>
        <p:spPr bwMode="auto">
          <a:xfrm>
            <a:off x="8382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86" name="Rectangle 129"/>
          <p:cNvSpPr>
            <a:spLocks noChangeArrowheads="1"/>
          </p:cNvSpPr>
          <p:nvPr/>
        </p:nvSpPr>
        <p:spPr bwMode="auto">
          <a:xfrm>
            <a:off x="533400" y="37941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87" name="Rectangle 130"/>
          <p:cNvSpPr>
            <a:spLocks noChangeArrowheads="1"/>
          </p:cNvSpPr>
          <p:nvPr/>
        </p:nvSpPr>
        <p:spPr bwMode="auto">
          <a:xfrm>
            <a:off x="533400" y="44037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88" name="Rectangle 131"/>
          <p:cNvSpPr>
            <a:spLocks noChangeArrowheads="1"/>
          </p:cNvSpPr>
          <p:nvPr/>
        </p:nvSpPr>
        <p:spPr bwMode="auto">
          <a:xfrm>
            <a:off x="533400" y="4708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89" name="Rectangle 132"/>
          <p:cNvSpPr>
            <a:spLocks noChangeArrowheads="1"/>
          </p:cNvSpPr>
          <p:nvPr/>
        </p:nvSpPr>
        <p:spPr bwMode="auto">
          <a:xfrm>
            <a:off x="838200" y="50133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90" name="Rectangle 3"/>
          <p:cNvSpPr>
            <a:spLocks noChangeArrowheads="1"/>
          </p:cNvSpPr>
          <p:nvPr/>
        </p:nvSpPr>
        <p:spPr bwMode="auto">
          <a:xfrm>
            <a:off x="1468438" y="3805238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91" name="Rectangle 4"/>
          <p:cNvSpPr>
            <a:spLocks noChangeArrowheads="1"/>
          </p:cNvSpPr>
          <p:nvPr/>
        </p:nvSpPr>
        <p:spPr bwMode="auto">
          <a:xfrm>
            <a:off x="2078038" y="3805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92" name="Rectangle 6"/>
          <p:cNvSpPr>
            <a:spLocks noChangeArrowheads="1"/>
          </p:cNvSpPr>
          <p:nvPr/>
        </p:nvSpPr>
        <p:spPr bwMode="auto">
          <a:xfrm>
            <a:off x="1773238" y="3805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93" name="Rectangle 7"/>
          <p:cNvSpPr>
            <a:spLocks noChangeArrowheads="1"/>
          </p:cNvSpPr>
          <p:nvPr/>
        </p:nvSpPr>
        <p:spPr bwMode="auto">
          <a:xfrm>
            <a:off x="1468438" y="4110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94" name="Rectangle 8"/>
          <p:cNvSpPr>
            <a:spLocks noChangeArrowheads="1"/>
          </p:cNvSpPr>
          <p:nvPr/>
        </p:nvSpPr>
        <p:spPr bwMode="auto">
          <a:xfrm>
            <a:off x="2078038" y="4110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95" name="Rectangle 10"/>
          <p:cNvSpPr>
            <a:spLocks noChangeArrowheads="1"/>
          </p:cNvSpPr>
          <p:nvPr/>
        </p:nvSpPr>
        <p:spPr bwMode="auto">
          <a:xfrm>
            <a:off x="1773238" y="4110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96" name="Rectangle 11"/>
          <p:cNvSpPr>
            <a:spLocks noChangeArrowheads="1"/>
          </p:cNvSpPr>
          <p:nvPr/>
        </p:nvSpPr>
        <p:spPr bwMode="auto">
          <a:xfrm>
            <a:off x="14684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97" name="Rectangle 12"/>
          <p:cNvSpPr>
            <a:spLocks noChangeArrowheads="1"/>
          </p:cNvSpPr>
          <p:nvPr/>
        </p:nvSpPr>
        <p:spPr bwMode="auto">
          <a:xfrm>
            <a:off x="20780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98" name="Rectangle 14"/>
          <p:cNvSpPr>
            <a:spLocks noChangeArrowheads="1"/>
          </p:cNvSpPr>
          <p:nvPr/>
        </p:nvSpPr>
        <p:spPr bwMode="auto">
          <a:xfrm>
            <a:off x="17732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99" name="Rectangle 15"/>
          <p:cNvSpPr>
            <a:spLocks noChangeArrowheads="1"/>
          </p:cNvSpPr>
          <p:nvPr/>
        </p:nvSpPr>
        <p:spPr bwMode="auto">
          <a:xfrm>
            <a:off x="14684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00" name="Rectangle 16"/>
          <p:cNvSpPr>
            <a:spLocks noChangeArrowheads="1"/>
          </p:cNvSpPr>
          <p:nvPr/>
        </p:nvSpPr>
        <p:spPr bwMode="auto">
          <a:xfrm>
            <a:off x="20780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01" name="Rectangle 18"/>
          <p:cNvSpPr>
            <a:spLocks noChangeArrowheads="1"/>
          </p:cNvSpPr>
          <p:nvPr/>
        </p:nvSpPr>
        <p:spPr bwMode="auto">
          <a:xfrm>
            <a:off x="17732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02" name="Rectangle 19"/>
          <p:cNvSpPr>
            <a:spLocks noChangeArrowheads="1"/>
          </p:cNvSpPr>
          <p:nvPr/>
        </p:nvSpPr>
        <p:spPr bwMode="auto">
          <a:xfrm>
            <a:off x="14684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03" name="Rectangle 20"/>
          <p:cNvSpPr>
            <a:spLocks noChangeArrowheads="1"/>
          </p:cNvSpPr>
          <p:nvPr/>
        </p:nvSpPr>
        <p:spPr bwMode="auto">
          <a:xfrm>
            <a:off x="20780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04" name="Rectangle 22"/>
          <p:cNvSpPr>
            <a:spLocks noChangeArrowheads="1"/>
          </p:cNvSpPr>
          <p:nvPr/>
        </p:nvSpPr>
        <p:spPr bwMode="auto">
          <a:xfrm>
            <a:off x="14684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05" name="Rectangle 127"/>
          <p:cNvSpPr>
            <a:spLocks noChangeArrowheads="1"/>
          </p:cNvSpPr>
          <p:nvPr/>
        </p:nvSpPr>
        <p:spPr bwMode="auto">
          <a:xfrm>
            <a:off x="1773238" y="4110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06" name="Rectangle 128"/>
          <p:cNvSpPr>
            <a:spLocks noChangeArrowheads="1"/>
          </p:cNvSpPr>
          <p:nvPr/>
        </p:nvSpPr>
        <p:spPr bwMode="auto">
          <a:xfrm>
            <a:off x="1762125" y="5338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07" name="Rectangle 129"/>
          <p:cNvSpPr>
            <a:spLocks noChangeArrowheads="1"/>
          </p:cNvSpPr>
          <p:nvPr/>
        </p:nvSpPr>
        <p:spPr bwMode="auto">
          <a:xfrm>
            <a:off x="1773238" y="38052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08" name="Rectangle 130"/>
          <p:cNvSpPr>
            <a:spLocks noChangeArrowheads="1"/>
          </p:cNvSpPr>
          <p:nvPr/>
        </p:nvSpPr>
        <p:spPr bwMode="auto">
          <a:xfrm>
            <a:off x="1773238" y="44148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09" name="Rectangle 131"/>
          <p:cNvSpPr>
            <a:spLocks noChangeArrowheads="1"/>
          </p:cNvSpPr>
          <p:nvPr/>
        </p:nvSpPr>
        <p:spPr bwMode="auto">
          <a:xfrm>
            <a:off x="1773238" y="47196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10" name="Rectangle 132"/>
          <p:cNvSpPr>
            <a:spLocks noChangeArrowheads="1"/>
          </p:cNvSpPr>
          <p:nvPr/>
        </p:nvSpPr>
        <p:spPr bwMode="auto">
          <a:xfrm>
            <a:off x="2078038" y="5024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11" name="Rectangle 3"/>
          <p:cNvSpPr>
            <a:spLocks noChangeArrowheads="1"/>
          </p:cNvSpPr>
          <p:nvPr/>
        </p:nvSpPr>
        <p:spPr bwMode="auto">
          <a:xfrm>
            <a:off x="2492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12" name="Rectangle 4"/>
          <p:cNvSpPr>
            <a:spLocks noChangeArrowheads="1"/>
          </p:cNvSpPr>
          <p:nvPr/>
        </p:nvSpPr>
        <p:spPr bwMode="auto">
          <a:xfrm>
            <a:off x="8588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13" name="Rectangle 5"/>
          <p:cNvSpPr>
            <a:spLocks noChangeArrowheads="1"/>
          </p:cNvSpPr>
          <p:nvPr/>
        </p:nvSpPr>
        <p:spPr bwMode="auto">
          <a:xfrm>
            <a:off x="11636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14" name="Rectangle 6"/>
          <p:cNvSpPr>
            <a:spLocks noChangeArrowheads="1"/>
          </p:cNvSpPr>
          <p:nvPr/>
        </p:nvSpPr>
        <p:spPr bwMode="auto">
          <a:xfrm>
            <a:off x="5540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15" name="Rectangle 7"/>
          <p:cNvSpPr>
            <a:spLocks noChangeArrowheads="1"/>
          </p:cNvSpPr>
          <p:nvPr/>
        </p:nvSpPr>
        <p:spPr bwMode="auto">
          <a:xfrm>
            <a:off x="249238" y="5634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16" name="Rectangle 8"/>
          <p:cNvSpPr>
            <a:spLocks noChangeArrowheads="1"/>
          </p:cNvSpPr>
          <p:nvPr/>
        </p:nvSpPr>
        <p:spPr bwMode="auto">
          <a:xfrm>
            <a:off x="8588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17" name="Rectangle 9"/>
          <p:cNvSpPr>
            <a:spLocks noChangeArrowheads="1"/>
          </p:cNvSpPr>
          <p:nvPr/>
        </p:nvSpPr>
        <p:spPr bwMode="auto">
          <a:xfrm>
            <a:off x="11636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18" name="Rectangle 10"/>
          <p:cNvSpPr>
            <a:spLocks noChangeArrowheads="1"/>
          </p:cNvSpPr>
          <p:nvPr/>
        </p:nvSpPr>
        <p:spPr bwMode="auto">
          <a:xfrm>
            <a:off x="5540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19" name="Rectangle 11"/>
          <p:cNvSpPr>
            <a:spLocks noChangeArrowheads="1"/>
          </p:cNvSpPr>
          <p:nvPr/>
        </p:nvSpPr>
        <p:spPr bwMode="auto">
          <a:xfrm>
            <a:off x="2492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20" name="Rectangle 12"/>
          <p:cNvSpPr>
            <a:spLocks noChangeArrowheads="1"/>
          </p:cNvSpPr>
          <p:nvPr/>
        </p:nvSpPr>
        <p:spPr bwMode="auto">
          <a:xfrm>
            <a:off x="8588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21" name="Rectangle 13"/>
          <p:cNvSpPr>
            <a:spLocks noChangeArrowheads="1"/>
          </p:cNvSpPr>
          <p:nvPr/>
        </p:nvSpPr>
        <p:spPr bwMode="auto">
          <a:xfrm>
            <a:off x="11636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22" name="Rectangle 14"/>
          <p:cNvSpPr>
            <a:spLocks noChangeArrowheads="1"/>
          </p:cNvSpPr>
          <p:nvPr/>
        </p:nvSpPr>
        <p:spPr bwMode="auto">
          <a:xfrm>
            <a:off x="5540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23" name="Rectangle 15"/>
          <p:cNvSpPr>
            <a:spLocks noChangeArrowheads="1"/>
          </p:cNvSpPr>
          <p:nvPr/>
        </p:nvSpPr>
        <p:spPr bwMode="auto">
          <a:xfrm>
            <a:off x="2492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24" name="Rectangle 16"/>
          <p:cNvSpPr>
            <a:spLocks noChangeArrowheads="1"/>
          </p:cNvSpPr>
          <p:nvPr/>
        </p:nvSpPr>
        <p:spPr bwMode="auto">
          <a:xfrm>
            <a:off x="8588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25" name="Rectangle 17"/>
          <p:cNvSpPr>
            <a:spLocks noChangeArrowheads="1"/>
          </p:cNvSpPr>
          <p:nvPr/>
        </p:nvSpPr>
        <p:spPr bwMode="auto">
          <a:xfrm>
            <a:off x="11636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26" name="Rectangle 18"/>
          <p:cNvSpPr>
            <a:spLocks noChangeArrowheads="1"/>
          </p:cNvSpPr>
          <p:nvPr/>
        </p:nvSpPr>
        <p:spPr bwMode="auto">
          <a:xfrm>
            <a:off x="5540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27" name="Rectangle 127"/>
          <p:cNvSpPr>
            <a:spLocks noChangeArrowheads="1"/>
          </p:cNvSpPr>
          <p:nvPr/>
        </p:nvSpPr>
        <p:spPr bwMode="auto">
          <a:xfrm>
            <a:off x="1498600" y="4994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28" name="Rectangle 128"/>
          <p:cNvSpPr>
            <a:spLocks noChangeArrowheads="1"/>
          </p:cNvSpPr>
          <p:nvPr/>
        </p:nvSpPr>
        <p:spPr bwMode="auto">
          <a:xfrm>
            <a:off x="858838" y="5634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29" name="Rectangle 129"/>
          <p:cNvSpPr>
            <a:spLocks noChangeArrowheads="1"/>
          </p:cNvSpPr>
          <p:nvPr/>
        </p:nvSpPr>
        <p:spPr bwMode="auto">
          <a:xfrm>
            <a:off x="1184275" y="59388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30" name="Rectangle 130"/>
          <p:cNvSpPr>
            <a:spLocks noChangeArrowheads="1"/>
          </p:cNvSpPr>
          <p:nvPr/>
        </p:nvSpPr>
        <p:spPr bwMode="auto">
          <a:xfrm>
            <a:off x="847725" y="46990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31" name="Rectangle 131"/>
          <p:cNvSpPr>
            <a:spLocks noChangeArrowheads="1"/>
          </p:cNvSpPr>
          <p:nvPr/>
        </p:nvSpPr>
        <p:spPr bwMode="auto">
          <a:xfrm>
            <a:off x="1173163" y="50038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32" name="Rectangle 3"/>
          <p:cNvSpPr>
            <a:spLocks noChangeArrowheads="1"/>
          </p:cNvSpPr>
          <p:nvPr/>
        </p:nvSpPr>
        <p:spPr bwMode="auto">
          <a:xfrm>
            <a:off x="14573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33" name="Rectangle 4"/>
          <p:cNvSpPr>
            <a:spLocks noChangeArrowheads="1"/>
          </p:cNvSpPr>
          <p:nvPr/>
        </p:nvSpPr>
        <p:spPr bwMode="auto">
          <a:xfrm>
            <a:off x="20669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34" name="Rectangle 6"/>
          <p:cNvSpPr>
            <a:spLocks noChangeArrowheads="1"/>
          </p:cNvSpPr>
          <p:nvPr/>
        </p:nvSpPr>
        <p:spPr bwMode="auto">
          <a:xfrm>
            <a:off x="14573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35" name="Rectangle 7"/>
          <p:cNvSpPr>
            <a:spLocks noChangeArrowheads="1"/>
          </p:cNvSpPr>
          <p:nvPr/>
        </p:nvSpPr>
        <p:spPr bwMode="auto">
          <a:xfrm>
            <a:off x="1752600" y="5024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36" name="Rectangle 8"/>
          <p:cNvSpPr>
            <a:spLocks noChangeArrowheads="1"/>
          </p:cNvSpPr>
          <p:nvPr/>
        </p:nvSpPr>
        <p:spPr bwMode="auto">
          <a:xfrm>
            <a:off x="2066925" y="5643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37" name="Rectangle 10"/>
          <p:cNvSpPr>
            <a:spLocks noChangeArrowheads="1"/>
          </p:cNvSpPr>
          <p:nvPr/>
        </p:nvSpPr>
        <p:spPr bwMode="auto">
          <a:xfrm>
            <a:off x="1457325" y="5643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38" name="Rectangle 11"/>
          <p:cNvSpPr>
            <a:spLocks noChangeArrowheads="1"/>
          </p:cNvSpPr>
          <p:nvPr/>
        </p:nvSpPr>
        <p:spPr bwMode="auto">
          <a:xfrm>
            <a:off x="14573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39" name="Rectangle 12"/>
          <p:cNvSpPr>
            <a:spLocks noChangeArrowheads="1"/>
          </p:cNvSpPr>
          <p:nvPr/>
        </p:nvSpPr>
        <p:spPr bwMode="auto">
          <a:xfrm>
            <a:off x="20669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40" name="Rectangle 14"/>
          <p:cNvSpPr>
            <a:spLocks noChangeArrowheads="1"/>
          </p:cNvSpPr>
          <p:nvPr/>
        </p:nvSpPr>
        <p:spPr bwMode="auto">
          <a:xfrm>
            <a:off x="14573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41" name="Rectangle 15"/>
          <p:cNvSpPr>
            <a:spLocks noChangeArrowheads="1"/>
          </p:cNvSpPr>
          <p:nvPr/>
        </p:nvSpPr>
        <p:spPr bwMode="auto">
          <a:xfrm>
            <a:off x="14573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42" name="Rectangle 16"/>
          <p:cNvSpPr>
            <a:spLocks noChangeArrowheads="1"/>
          </p:cNvSpPr>
          <p:nvPr/>
        </p:nvSpPr>
        <p:spPr bwMode="auto">
          <a:xfrm>
            <a:off x="20669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43" name="Rectangle 18"/>
          <p:cNvSpPr>
            <a:spLocks noChangeArrowheads="1"/>
          </p:cNvSpPr>
          <p:nvPr/>
        </p:nvSpPr>
        <p:spPr bwMode="auto">
          <a:xfrm>
            <a:off x="14573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44" name="Rectangle 127"/>
          <p:cNvSpPr>
            <a:spLocks noChangeArrowheads="1"/>
          </p:cNvSpPr>
          <p:nvPr/>
        </p:nvSpPr>
        <p:spPr bwMode="auto">
          <a:xfrm>
            <a:off x="1457325" y="56435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45" name="Rectangle 128"/>
          <p:cNvSpPr>
            <a:spLocks noChangeArrowheads="1"/>
          </p:cNvSpPr>
          <p:nvPr/>
        </p:nvSpPr>
        <p:spPr bwMode="auto">
          <a:xfrm>
            <a:off x="533400" y="50339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46" name="Rectangle 129"/>
          <p:cNvSpPr>
            <a:spLocks noChangeArrowheads="1"/>
          </p:cNvSpPr>
          <p:nvPr/>
        </p:nvSpPr>
        <p:spPr bwMode="auto">
          <a:xfrm>
            <a:off x="1457325" y="5338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47" name="Rectangle 130"/>
          <p:cNvSpPr>
            <a:spLocks noChangeArrowheads="1"/>
          </p:cNvSpPr>
          <p:nvPr/>
        </p:nvSpPr>
        <p:spPr bwMode="auto">
          <a:xfrm>
            <a:off x="1457325" y="59483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48" name="Rectangle 131"/>
          <p:cNvSpPr>
            <a:spLocks noChangeArrowheads="1"/>
          </p:cNvSpPr>
          <p:nvPr/>
        </p:nvSpPr>
        <p:spPr bwMode="auto">
          <a:xfrm>
            <a:off x="1457325" y="6253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49" name="Rectangle 11"/>
          <p:cNvSpPr>
            <a:spLocks noChangeArrowheads="1"/>
          </p:cNvSpPr>
          <p:nvPr/>
        </p:nvSpPr>
        <p:spPr bwMode="auto">
          <a:xfrm>
            <a:off x="238125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50" name="Rectangle 11"/>
          <p:cNvSpPr>
            <a:spLocks noChangeArrowheads="1"/>
          </p:cNvSpPr>
          <p:nvPr/>
        </p:nvSpPr>
        <p:spPr bwMode="auto">
          <a:xfrm>
            <a:off x="533400" y="3784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51" name="Rectangle 22"/>
          <p:cNvSpPr>
            <a:spLocks noChangeArrowheads="1"/>
          </p:cNvSpPr>
          <p:nvPr/>
        </p:nvSpPr>
        <p:spPr bwMode="auto">
          <a:xfrm>
            <a:off x="258763" y="5613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52" name="Rectangle 21"/>
          <p:cNvSpPr>
            <a:spLocks noChangeArrowheads="1"/>
          </p:cNvSpPr>
          <p:nvPr/>
        </p:nvSpPr>
        <p:spPr bwMode="auto">
          <a:xfrm>
            <a:off x="2078038" y="50339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53" name="Rectangle 21"/>
          <p:cNvSpPr>
            <a:spLocks noChangeArrowheads="1"/>
          </p:cNvSpPr>
          <p:nvPr/>
        </p:nvSpPr>
        <p:spPr bwMode="auto">
          <a:xfrm>
            <a:off x="879475" y="5622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54" name="Rectangle 15"/>
          <p:cNvSpPr>
            <a:spLocks noChangeArrowheads="1"/>
          </p:cNvSpPr>
          <p:nvPr/>
        </p:nvSpPr>
        <p:spPr bwMode="auto">
          <a:xfrm>
            <a:off x="1762125" y="5622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55" name="Rectangle 16"/>
          <p:cNvSpPr>
            <a:spLocks noChangeArrowheads="1"/>
          </p:cNvSpPr>
          <p:nvPr/>
        </p:nvSpPr>
        <p:spPr bwMode="auto">
          <a:xfrm>
            <a:off x="1782763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56" name="Rectangle 16"/>
          <p:cNvSpPr>
            <a:spLocks noChangeArrowheads="1"/>
          </p:cNvSpPr>
          <p:nvPr/>
        </p:nvSpPr>
        <p:spPr bwMode="auto">
          <a:xfrm>
            <a:off x="1782763" y="5927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57" name="Rectangle 131"/>
          <p:cNvSpPr>
            <a:spLocks noChangeArrowheads="1"/>
          </p:cNvSpPr>
          <p:nvPr/>
        </p:nvSpPr>
        <p:spPr bwMode="auto">
          <a:xfrm>
            <a:off x="1173163" y="6232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58" name="Rectangle 3"/>
          <p:cNvSpPr>
            <a:spLocks noChangeArrowheads="1"/>
          </p:cNvSpPr>
          <p:nvPr/>
        </p:nvSpPr>
        <p:spPr bwMode="auto">
          <a:xfrm>
            <a:off x="7778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59" name="Rectangle 4"/>
          <p:cNvSpPr>
            <a:spLocks noChangeArrowheads="1"/>
          </p:cNvSpPr>
          <p:nvPr/>
        </p:nvSpPr>
        <p:spPr bwMode="auto">
          <a:xfrm>
            <a:off x="13874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60" name="Rectangle 5"/>
          <p:cNvSpPr>
            <a:spLocks noChangeArrowheads="1"/>
          </p:cNvSpPr>
          <p:nvPr/>
        </p:nvSpPr>
        <p:spPr bwMode="auto">
          <a:xfrm>
            <a:off x="1692275" y="19145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61" name="Rectangle 6"/>
          <p:cNvSpPr>
            <a:spLocks noChangeArrowheads="1"/>
          </p:cNvSpPr>
          <p:nvPr/>
        </p:nvSpPr>
        <p:spPr bwMode="auto">
          <a:xfrm>
            <a:off x="10826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62" name="Rectangle 129"/>
          <p:cNvSpPr>
            <a:spLocks noChangeArrowheads="1"/>
          </p:cNvSpPr>
          <p:nvPr/>
        </p:nvSpPr>
        <p:spPr bwMode="auto">
          <a:xfrm>
            <a:off x="1082675" y="1914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63" name="Rectangle 3"/>
          <p:cNvSpPr>
            <a:spLocks noChangeArrowheads="1"/>
          </p:cNvSpPr>
          <p:nvPr/>
        </p:nvSpPr>
        <p:spPr bwMode="auto">
          <a:xfrm>
            <a:off x="2016125" y="1925638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64" name="Rectangle 4"/>
          <p:cNvSpPr>
            <a:spLocks noChangeArrowheads="1"/>
          </p:cNvSpPr>
          <p:nvPr/>
        </p:nvSpPr>
        <p:spPr bwMode="auto">
          <a:xfrm>
            <a:off x="2625725" y="1925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65" name="Rectangle 6"/>
          <p:cNvSpPr>
            <a:spLocks noChangeArrowheads="1"/>
          </p:cNvSpPr>
          <p:nvPr/>
        </p:nvSpPr>
        <p:spPr bwMode="auto">
          <a:xfrm>
            <a:off x="2320925" y="1925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66" name="Rectangle 129"/>
          <p:cNvSpPr>
            <a:spLocks noChangeArrowheads="1"/>
          </p:cNvSpPr>
          <p:nvPr/>
        </p:nvSpPr>
        <p:spPr bwMode="auto">
          <a:xfrm>
            <a:off x="2320925" y="19256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67" name="Rectangle 11"/>
          <p:cNvSpPr>
            <a:spLocks noChangeArrowheads="1"/>
          </p:cNvSpPr>
          <p:nvPr/>
        </p:nvSpPr>
        <p:spPr bwMode="auto">
          <a:xfrm>
            <a:off x="1082675" y="190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68" name="Rectangle 7"/>
          <p:cNvSpPr>
            <a:spLocks noChangeArrowheads="1"/>
          </p:cNvSpPr>
          <p:nvPr/>
        </p:nvSpPr>
        <p:spPr bwMode="auto">
          <a:xfrm>
            <a:off x="29416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69" name="Rectangle 8"/>
          <p:cNvSpPr>
            <a:spLocks noChangeArrowheads="1"/>
          </p:cNvSpPr>
          <p:nvPr/>
        </p:nvSpPr>
        <p:spPr bwMode="auto">
          <a:xfrm>
            <a:off x="3551238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70" name="Rectangle 9"/>
          <p:cNvSpPr>
            <a:spLocks noChangeArrowheads="1"/>
          </p:cNvSpPr>
          <p:nvPr/>
        </p:nvSpPr>
        <p:spPr bwMode="auto">
          <a:xfrm>
            <a:off x="3856038" y="1935163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71" name="Rectangle 10"/>
          <p:cNvSpPr>
            <a:spLocks noChangeArrowheads="1"/>
          </p:cNvSpPr>
          <p:nvPr/>
        </p:nvSpPr>
        <p:spPr bwMode="auto">
          <a:xfrm>
            <a:off x="3246438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72" name="Rectangle 127"/>
          <p:cNvSpPr>
            <a:spLocks noChangeArrowheads="1"/>
          </p:cNvSpPr>
          <p:nvPr/>
        </p:nvSpPr>
        <p:spPr bwMode="auto">
          <a:xfrm>
            <a:off x="32464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73" name="Rectangle 128"/>
          <p:cNvSpPr>
            <a:spLocks noChangeArrowheads="1"/>
          </p:cNvSpPr>
          <p:nvPr/>
        </p:nvSpPr>
        <p:spPr bwMode="auto">
          <a:xfrm>
            <a:off x="35512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74" name="Rectangle 7"/>
          <p:cNvSpPr>
            <a:spLocks noChangeArrowheads="1"/>
          </p:cNvSpPr>
          <p:nvPr/>
        </p:nvSpPr>
        <p:spPr bwMode="auto">
          <a:xfrm>
            <a:off x="418147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75" name="Rectangle 8"/>
          <p:cNvSpPr>
            <a:spLocks noChangeArrowheads="1"/>
          </p:cNvSpPr>
          <p:nvPr/>
        </p:nvSpPr>
        <p:spPr bwMode="auto">
          <a:xfrm>
            <a:off x="479107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76" name="Rectangle 10"/>
          <p:cNvSpPr>
            <a:spLocks noChangeArrowheads="1"/>
          </p:cNvSpPr>
          <p:nvPr/>
        </p:nvSpPr>
        <p:spPr bwMode="auto">
          <a:xfrm>
            <a:off x="448627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77" name="Rectangle 127"/>
          <p:cNvSpPr>
            <a:spLocks noChangeArrowheads="1"/>
          </p:cNvSpPr>
          <p:nvPr/>
        </p:nvSpPr>
        <p:spPr bwMode="auto">
          <a:xfrm>
            <a:off x="448627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78" name="Rectangle 11"/>
          <p:cNvSpPr>
            <a:spLocks noChangeArrowheads="1"/>
          </p:cNvSpPr>
          <p:nvPr/>
        </p:nvSpPr>
        <p:spPr bwMode="auto">
          <a:xfrm>
            <a:off x="2951163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79" name="Rectangle 11"/>
          <p:cNvSpPr>
            <a:spLocks noChangeArrowheads="1"/>
          </p:cNvSpPr>
          <p:nvPr/>
        </p:nvSpPr>
        <p:spPr bwMode="auto">
          <a:xfrm>
            <a:off x="51212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80" name="Rectangle 12"/>
          <p:cNvSpPr>
            <a:spLocks noChangeArrowheads="1"/>
          </p:cNvSpPr>
          <p:nvPr/>
        </p:nvSpPr>
        <p:spPr bwMode="auto">
          <a:xfrm>
            <a:off x="57308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81" name="Rectangle 13"/>
          <p:cNvSpPr>
            <a:spLocks noChangeArrowheads="1"/>
          </p:cNvSpPr>
          <p:nvPr/>
        </p:nvSpPr>
        <p:spPr bwMode="auto">
          <a:xfrm>
            <a:off x="60356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82" name="Rectangle 14"/>
          <p:cNvSpPr>
            <a:spLocks noChangeArrowheads="1"/>
          </p:cNvSpPr>
          <p:nvPr/>
        </p:nvSpPr>
        <p:spPr bwMode="auto">
          <a:xfrm>
            <a:off x="54260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83" name="Rectangle 130"/>
          <p:cNvSpPr>
            <a:spLocks noChangeArrowheads="1"/>
          </p:cNvSpPr>
          <p:nvPr/>
        </p:nvSpPr>
        <p:spPr bwMode="auto">
          <a:xfrm>
            <a:off x="5426075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84" name="Rectangle 11"/>
          <p:cNvSpPr>
            <a:spLocks noChangeArrowheads="1"/>
          </p:cNvSpPr>
          <p:nvPr/>
        </p:nvSpPr>
        <p:spPr bwMode="auto">
          <a:xfrm>
            <a:off x="63595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85" name="Rectangle 12"/>
          <p:cNvSpPr>
            <a:spLocks noChangeArrowheads="1"/>
          </p:cNvSpPr>
          <p:nvPr/>
        </p:nvSpPr>
        <p:spPr bwMode="auto">
          <a:xfrm>
            <a:off x="69691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86" name="Rectangle 14"/>
          <p:cNvSpPr>
            <a:spLocks noChangeArrowheads="1"/>
          </p:cNvSpPr>
          <p:nvPr/>
        </p:nvSpPr>
        <p:spPr bwMode="auto">
          <a:xfrm>
            <a:off x="66643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87" name="Rectangle 130"/>
          <p:cNvSpPr>
            <a:spLocks noChangeArrowheads="1"/>
          </p:cNvSpPr>
          <p:nvPr/>
        </p:nvSpPr>
        <p:spPr bwMode="auto">
          <a:xfrm>
            <a:off x="666432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88" name="Rectangle 15"/>
          <p:cNvSpPr>
            <a:spLocks noChangeArrowheads="1"/>
          </p:cNvSpPr>
          <p:nvPr/>
        </p:nvSpPr>
        <p:spPr bwMode="auto">
          <a:xfrm>
            <a:off x="72898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89" name="Rectangle 16"/>
          <p:cNvSpPr>
            <a:spLocks noChangeArrowheads="1"/>
          </p:cNvSpPr>
          <p:nvPr/>
        </p:nvSpPr>
        <p:spPr bwMode="auto">
          <a:xfrm>
            <a:off x="78994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90" name="Rectangle 17"/>
          <p:cNvSpPr>
            <a:spLocks noChangeArrowheads="1"/>
          </p:cNvSpPr>
          <p:nvPr/>
        </p:nvSpPr>
        <p:spPr bwMode="auto">
          <a:xfrm>
            <a:off x="82042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91" name="Rectangle 18"/>
          <p:cNvSpPr>
            <a:spLocks noChangeArrowheads="1"/>
          </p:cNvSpPr>
          <p:nvPr/>
        </p:nvSpPr>
        <p:spPr bwMode="auto">
          <a:xfrm>
            <a:off x="75946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92" name="Rectangle 131"/>
          <p:cNvSpPr>
            <a:spLocks noChangeArrowheads="1"/>
          </p:cNvSpPr>
          <p:nvPr/>
        </p:nvSpPr>
        <p:spPr bwMode="auto">
          <a:xfrm>
            <a:off x="7594600" y="1939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93" name="Rectangle 130"/>
          <p:cNvSpPr>
            <a:spLocks noChangeArrowheads="1"/>
          </p:cNvSpPr>
          <p:nvPr/>
        </p:nvSpPr>
        <p:spPr bwMode="auto">
          <a:xfrm>
            <a:off x="7908925" y="19304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94" name="TextBox 7"/>
          <p:cNvSpPr txBox="1">
            <a:spLocks noChangeArrowheads="1"/>
          </p:cNvSpPr>
          <p:nvPr/>
        </p:nvSpPr>
        <p:spPr bwMode="auto">
          <a:xfrm>
            <a:off x="8509000" y="18669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1095" name="TextBox 261"/>
          <p:cNvSpPr txBox="1">
            <a:spLocks noChangeArrowheads="1"/>
          </p:cNvSpPr>
          <p:nvPr/>
        </p:nvSpPr>
        <p:spPr bwMode="auto">
          <a:xfrm>
            <a:off x="-17463" y="3475038"/>
            <a:ext cx="338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1096" name="TextBox 262"/>
          <p:cNvSpPr txBox="1">
            <a:spLocks noChangeArrowheads="1"/>
          </p:cNvSpPr>
          <p:nvPr/>
        </p:nvSpPr>
        <p:spPr bwMode="auto">
          <a:xfrm>
            <a:off x="2247900" y="64214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63</a:t>
            </a:r>
          </a:p>
        </p:txBody>
      </p:sp>
      <p:sp>
        <p:nvSpPr>
          <p:cNvPr id="41097" name="TextBox 263"/>
          <p:cNvSpPr txBox="1">
            <a:spLocks noChangeArrowheads="1"/>
          </p:cNvSpPr>
          <p:nvPr/>
        </p:nvSpPr>
        <p:spPr bwMode="auto">
          <a:xfrm>
            <a:off x="646113" y="1400175"/>
            <a:ext cx="8570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 1                5                10                 15                20                25  …</a:t>
            </a:r>
          </a:p>
        </p:txBody>
      </p:sp>
      <p:cxnSp>
        <p:nvCxnSpPr>
          <p:cNvPr id="41" name="Straight Connector 40"/>
          <p:cNvCxnSpPr>
            <a:stCxn id="41058" idx="2"/>
            <a:endCxn id="4" idx="2"/>
          </p:cNvCxnSpPr>
          <p:nvPr/>
        </p:nvCxnSpPr>
        <p:spPr>
          <a:xfrm>
            <a:off x="930275" y="2219325"/>
            <a:ext cx="2798763" cy="1738313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>
            <a:endCxn id="4" idx="2"/>
          </p:cNvCxnSpPr>
          <p:nvPr/>
        </p:nvCxnSpPr>
        <p:spPr>
          <a:xfrm>
            <a:off x="1235075" y="2219325"/>
            <a:ext cx="2493963" cy="1738313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1549400" y="2230438"/>
            <a:ext cx="2179638" cy="1554162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>
            <a:endCxn id="4" idx="1"/>
          </p:cNvCxnSpPr>
          <p:nvPr/>
        </p:nvCxnSpPr>
        <p:spPr>
          <a:xfrm>
            <a:off x="1884363" y="2239963"/>
            <a:ext cx="1947862" cy="1452562"/>
          </a:xfrm>
          <a:prstGeom prst="line">
            <a:avLst/>
          </a:prstGeom>
          <a:ln w="31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endCxn id="4" idx="1"/>
          </p:cNvCxnSpPr>
          <p:nvPr/>
        </p:nvCxnSpPr>
        <p:spPr>
          <a:xfrm>
            <a:off x="2209800" y="2260600"/>
            <a:ext cx="1622425" cy="1431925"/>
          </a:xfrm>
          <a:prstGeom prst="line">
            <a:avLst/>
          </a:prstGeom>
          <a:ln w="952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endCxn id="4" idx="1"/>
          </p:cNvCxnSpPr>
          <p:nvPr/>
        </p:nvCxnSpPr>
        <p:spPr>
          <a:xfrm>
            <a:off x="2484438" y="2270125"/>
            <a:ext cx="1347787" cy="1422400"/>
          </a:xfrm>
          <a:prstGeom prst="line">
            <a:avLst/>
          </a:prstGeom>
          <a:ln w="31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41064" idx="2"/>
            <a:endCxn id="4" idx="1"/>
          </p:cNvCxnSpPr>
          <p:nvPr/>
        </p:nvCxnSpPr>
        <p:spPr>
          <a:xfrm>
            <a:off x="2778125" y="2230438"/>
            <a:ext cx="1054100" cy="1462087"/>
          </a:xfrm>
          <a:prstGeom prst="line">
            <a:avLst/>
          </a:prstGeom>
          <a:ln w="952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41068" idx="2"/>
            <a:endCxn id="4" idx="1"/>
          </p:cNvCxnSpPr>
          <p:nvPr/>
        </p:nvCxnSpPr>
        <p:spPr>
          <a:xfrm>
            <a:off x="3094038" y="2239963"/>
            <a:ext cx="738187" cy="1452562"/>
          </a:xfrm>
          <a:prstGeom prst="line">
            <a:avLst/>
          </a:prstGeom>
          <a:ln w="444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endCxn id="4" idx="0"/>
          </p:cNvCxnSpPr>
          <p:nvPr/>
        </p:nvCxnSpPr>
        <p:spPr>
          <a:xfrm>
            <a:off x="3978275" y="2320925"/>
            <a:ext cx="106363" cy="126365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4181475" y="2301875"/>
            <a:ext cx="203200" cy="130175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4181475" y="2290763"/>
            <a:ext cx="436563" cy="1293812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endCxn id="4" idx="6"/>
          </p:cNvCxnSpPr>
          <p:nvPr/>
        </p:nvCxnSpPr>
        <p:spPr>
          <a:xfrm flipH="1">
            <a:off x="4440238" y="2290763"/>
            <a:ext cx="1773237" cy="16668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stCxn id="41084" idx="2"/>
            <a:endCxn id="4" idx="6"/>
          </p:cNvCxnSpPr>
          <p:nvPr/>
        </p:nvCxnSpPr>
        <p:spPr>
          <a:xfrm flipH="1">
            <a:off x="4440238" y="2251075"/>
            <a:ext cx="2071687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>
            <a:endCxn id="4" idx="6"/>
          </p:cNvCxnSpPr>
          <p:nvPr/>
        </p:nvCxnSpPr>
        <p:spPr>
          <a:xfrm flipH="1">
            <a:off x="4440238" y="2290763"/>
            <a:ext cx="2325687" cy="16668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endCxn id="4" idx="6"/>
          </p:cNvCxnSpPr>
          <p:nvPr/>
        </p:nvCxnSpPr>
        <p:spPr>
          <a:xfrm flipH="1">
            <a:off x="4440238" y="2251075"/>
            <a:ext cx="2671762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>
            <a:endCxn id="4" idx="6"/>
          </p:cNvCxnSpPr>
          <p:nvPr/>
        </p:nvCxnSpPr>
        <p:spPr>
          <a:xfrm flipH="1">
            <a:off x="4440238" y="2270125"/>
            <a:ext cx="2976562" cy="16875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>
            <a:endCxn id="4" idx="6"/>
          </p:cNvCxnSpPr>
          <p:nvPr/>
        </p:nvCxnSpPr>
        <p:spPr>
          <a:xfrm flipH="1">
            <a:off x="4440238" y="2270125"/>
            <a:ext cx="3352800" cy="16875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endCxn id="4" idx="6"/>
          </p:cNvCxnSpPr>
          <p:nvPr/>
        </p:nvCxnSpPr>
        <p:spPr>
          <a:xfrm flipH="1">
            <a:off x="4440238" y="2251075"/>
            <a:ext cx="3636962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>
            <a:stCxn id="41090" idx="2"/>
          </p:cNvCxnSpPr>
          <p:nvPr/>
        </p:nvCxnSpPr>
        <p:spPr>
          <a:xfrm flipH="1">
            <a:off x="4486275" y="2244725"/>
            <a:ext cx="3870325" cy="17129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4551363" y="2316163"/>
            <a:ext cx="4449762" cy="16414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>
            <a:off x="6188075" y="4414838"/>
            <a:ext cx="2265363" cy="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213475" y="5156200"/>
            <a:ext cx="2143125" cy="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20" name="TextBox 310"/>
          <p:cNvSpPr txBox="1">
            <a:spLocks noChangeArrowheads="1"/>
          </p:cNvSpPr>
          <p:nvPr/>
        </p:nvSpPr>
        <p:spPr bwMode="auto">
          <a:xfrm>
            <a:off x="6433582" y="3967163"/>
            <a:ext cx="19664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strong weight</a:t>
            </a:r>
          </a:p>
        </p:txBody>
      </p:sp>
      <p:sp>
        <p:nvSpPr>
          <p:cNvPr id="41121" name="TextBox 313"/>
          <p:cNvSpPr txBox="1">
            <a:spLocks noChangeArrowheads="1"/>
          </p:cNvSpPr>
          <p:nvPr/>
        </p:nvSpPr>
        <p:spPr bwMode="auto">
          <a:xfrm>
            <a:off x="6227763" y="4627563"/>
            <a:ext cx="2174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low/zero weight</a:t>
            </a:r>
          </a:p>
        </p:txBody>
      </p:sp>
      <p:cxnSp>
        <p:nvCxnSpPr>
          <p:cNvPr id="5" name="Straight Arrow Connector 4"/>
          <p:cNvCxnSpPr>
            <a:stCxn id="4" idx="4"/>
          </p:cNvCxnSpPr>
          <p:nvPr/>
        </p:nvCxnSpPr>
        <p:spPr>
          <a:xfrm>
            <a:off x="4084638" y="4330700"/>
            <a:ext cx="0" cy="38893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85738" y="3692525"/>
            <a:ext cx="992187" cy="11588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cxnSp>
        <p:nvCxnSpPr>
          <p:cNvPr id="221" name="Straight Connector 220"/>
          <p:cNvCxnSpPr/>
          <p:nvPr/>
        </p:nvCxnSpPr>
        <p:spPr>
          <a:xfrm>
            <a:off x="3408363" y="2260600"/>
            <a:ext cx="569912" cy="1323975"/>
          </a:xfrm>
          <a:prstGeom prst="line">
            <a:avLst/>
          </a:prstGeom>
          <a:ln w="444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>
            <a:off x="3652838" y="2281238"/>
            <a:ext cx="325437" cy="1303337"/>
          </a:xfrm>
          <a:prstGeom prst="line">
            <a:avLst/>
          </a:prstGeom>
          <a:ln w="444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>
            <a:endCxn id="4" idx="7"/>
          </p:cNvCxnSpPr>
          <p:nvPr/>
        </p:nvCxnSpPr>
        <p:spPr>
          <a:xfrm flipH="1">
            <a:off x="4335463" y="2270125"/>
            <a:ext cx="901700" cy="1422400"/>
          </a:xfrm>
          <a:prstGeom prst="line">
            <a:avLst/>
          </a:prstGeom>
          <a:ln w="444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>
            <a:stCxn id="41082" idx="2"/>
            <a:endCxn id="4" idx="7"/>
          </p:cNvCxnSpPr>
          <p:nvPr/>
        </p:nvCxnSpPr>
        <p:spPr>
          <a:xfrm flipH="1">
            <a:off x="4335463" y="2239963"/>
            <a:ext cx="1243012" cy="1452562"/>
          </a:xfrm>
          <a:prstGeom prst="line">
            <a:avLst/>
          </a:prstGeom>
          <a:ln w="444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endCxn id="4" idx="7"/>
          </p:cNvCxnSpPr>
          <p:nvPr/>
        </p:nvCxnSpPr>
        <p:spPr>
          <a:xfrm flipH="1">
            <a:off x="4335463" y="2270125"/>
            <a:ext cx="1506537" cy="1422400"/>
          </a:xfrm>
          <a:prstGeom prst="line">
            <a:avLst/>
          </a:prstGeom>
          <a:ln w="444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>
            <a:endCxn id="4" idx="7"/>
          </p:cNvCxnSpPr>
          <p:nvPr/>
        </p:nvCxnSpPr>
        <p:spPr>
          <a:xfrm flipH="1">
            <a:off x="4335463" y="2290763"/>
            <a:ext cx="587375" cy="1401762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itle 1"/>
          <p:cNvSpPr txBox="1">
            <a:spLocks/>
          </p:cNvSpPr>
          <p:nvPr/>
        </p:nvSpPr>
        <p:spPr bwMode="auto">
          <a:xfrm>
            <a:off x="513556" y="188913"/>
            <a:ext cx="777240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800" b="0" kern="0" dirty="0">
                <a:solidFill>
                  <a:srgbClr val="FF3300"/>
                </a:solidFill>
              </a:rPr>
              <a:t>Another neuron</a:t>
            </a:r>
            <a:endParaRPr lang="en-GB" altLang="en-US" sz="2800" b="0" i="1" kern="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798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729038" y="3584575"/>
            <a:ext cx="711200" cy="746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43012" name="Rectangle 3"/>
          <p:cNvSpPr>
            <a:spLocks noChangeArrowheads="1"/>
          </p:cNvSpPr>
          <p:nvPr/>
        </p:nvSpPr>
        <p:spPr bwMode="auto">
          <a:xfrm>
            <a:off x="2286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13" name="Rectangle 4"/>
          <p:cNvSpPr>
            <a:spLocks noChangeArrowheads="1"/>
          </p:cNvSpPr>
          <p:nvPr/>
        </p:nvSpPr>
        <p:spPr bwMode="auto">
          <a:xfrm>
            <a:off x="8382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14" name="Rectangle 5"/>
          <p:cNvSpPr>
            <a:spLocks noChangeArrowheads="1"/>
          </p:cNvSpPr>
          <p:nvPr/>
        </p:nvSpPr>
        <p:spPr bwMode="auto">
          <a:xfrm>
            <a:off x="1143000" y="37941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15" name="Rectangle 6"/>
          <p:cNvSpPr>
            <a:spLocks noChangeArrowheads="1"/>
          </p:cNvSpPr>
          <p:nvPr/>
        </p:nvSpPr>
        <p:spPr bwMode="auto">
          <a:xfrm>
            <a:off x="533400" y="3794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16" name="Rectangle 7"/>
          <p:cNvSpPr>
            <a:spLocks noChangeArrowheads="1"/>
          </p:cNvSpPr>
          <p:nvPr/>
        </p:nvSpPr>
        <p:spPr bwMode="auto">
          <a:xfrm>
            <a:off x="2286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17" name="Rectangle 8"/>
          <p:cNvSpPr>
            <a:spLocks noChangeArrowheads="1"/>
          </p:cNvSpPr>
          <p:nvPr/>
        </p:nvSpPr>
        <p:spPr bwMode="auto">
          <a:xfrm>
            <a:off x="838200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18" name="Rectangle 9"/>
          <p:cNvSpPr>
            <a:spLocks noChangeArrowheads="1"/>
          </p:cNvSpPr>
          <p:nvPr/>
        </p:nvSpPr>
        <p:spPr bwMode="auto">
          <a:xfrm>
            <a:off x="1143000" y="40989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19" name="Rectangle 10"/>
          <p:cNvSpPr>
            <a:spLocks noChangeArrowheads="1"/>
          </p:cNvSpPr>
          <p:nvPr/>
        </p:nvSpPr>
        <p:spPr bwMode="auto">
          <a:xfrm>
            <a:off x="533400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20" name="Rectangle 11"/>
          <p:cNvSpPr>
            <a:spLocks noChangeArrowheads="1"/>
          </p:cNvSpPr>
          <p:nvPr/>
        </p:nvSpPr>
        <p:spPr bwMode="auto">
          <a:xfrm>
            <a:off x="2286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21" name="Rectangle 12"/>
          <p:cNvSpPr>
            <a:spLocks noChangeArrowheads="1"/>
          </p:cNvSpPr>
          <p:nvPr/>
        </p:nvSpPr>
        <p:spPr bwMode="auto">
          <a:xfrm>
            <a:off x="8382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22" name="Rectangle 13"/>
          <p:cNvSpPr>
            <a:spLocks noChangeArrowheads="1"/>
          </p:cNvSpPr>
          <p:nvPr/>
        </p:nvSpPr>
        <p:spPr bwMode="auto">
          <a:xfrm>
            <a:off x="11430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23" name="Rectangle 14"/>
          <p:cNvSpPr>
            <a:spLocks noChangeArrowheads="1"/>
          </p:cNvSpPr>
          <p:nvPr/>
        </p:nvSpPr>
        <p:spPr bwMode="auto">
          <a:xfrm>
            <a:off x="533400" y="4403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24" name="Rectangle 15"/>
          <p:cNvSpPr>
            <a:spLocks noChangeArrowheads="1"/>
          </p:cNvSpPr>
          <p:nvPr/>
        </p:nvSpPr>
        <p:spPr bwMode="auto">
          <a:xfrm>
            <a:off x="2286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25" name="Rectangle 16"/>
          <p:cNvSpPr>
            <a:spLocks noChangeArrowheads="1"/>
          </p:cNvSpPr>
          <p:nvPr/>
        </p:nvSpPr>
        <p:spPr bwMode="auto">
          <a:xfrm>
            <a:off x="8382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26" name="Rectangle 17"/>
          <p:cNvSpPr>
            <a:spLocks noChangeArrowheads="1"/>
          </p:cNvSpPr>
          <p:nvPr/>
        </p:nvSpPr>
        <p:spPr bwMode="auto">
          <a:xfrm>
            <a:off x="11430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27" name="Rectangle 18"/>
          <p:cNvSpPr>
            <a:spLocks noChangeArrowheads="1"/>
          </p:cNvSpPr>
          <p:nvPr/>
        </p:nvSpPr>
        <p:spPr bwMode="auto">
          <a:xfrm>
            <a:off x="533400" y="4708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28" name="Rectangle 19"/>
          <p:cNvSpPr>
            <a:spLocks noChangeArrowheads="1"/>
          </p:cNvSpPr>
          <p:nvPr/>
        </p:nvSpPr>
        <p:spPr bwMode="auto">
          <a:xfrm>
            <a:off x="2286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29" name="Rectangle 20"/>
          <p:cNvSpPr>
            <a:spLocks noChangeArrowheads="1"/>
          </p:cNvSpPr>
          <p:nvPr/>
        </p:nvSpPr>
        <p:spPr bwMode="auto">
          <a:xfrm>
            <a:off x="8382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30" name="Rectangle 21"/>
          <p:cNvSpPr>
            <a:spLocks noChangeArrowheads="1"/>
          </p:cNvSpPr>
          <p:nvPr/>
        </p:nvSpPr>
        <p:spPr bwMode="auto">
          <a:xfrm>
            <a:off x="11430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31" name="Rectangle 22"/>
          <p:cNvSpPr>
            <a:spLocks noChangeArrowheads="1"/>
          </p:cNvSpPr>
          <p:nvPr/>
        </p:nvSpPr>
        <p:spPr bwMode="auto">
          <a:xfrm>
            <a:off x="533400" y="5013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32" name="Rectangle 127"/>
          <p:cNvSpPr>
            <a:spLocks noChangeArrowheads="1"/>
          </p:cNvSpPr>
          <p:nvPr/>
        </p:nvSpPr>
        <p:spPr bwMode="auto">
          <a:xfrm>
            <a:off x="5334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33" name="Rectangle 128"/>
          <p:cNvSpPr>
            <a:spLocks noChangeArrowheads="1"/>
          </p:cNvSpPr>
          <p:nvPr/>
        </p:nvSpPr>
        <p:spPr bwMode="auto">
          <a:xfrm>
            <a:off x="838200" y="4098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34" name="Rectangle 129"/>
          <p:cNvSpPr>
            <a:spLocks noChangeArrowheads="1"/>
          </p:cNvSpPr>
          <p:nvPr/>
        </p:nvSpPr>
        <p:spPr bwMode="auto">
          <a:xfrm>
            <a:off x="533400" y="37941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35" name="Rectangle 130"/>
          <p:cNvSpPr>
            <a:spLocks noChangeArrowheads="1"/>
          </p:cNvSpPr>
          <p:nvPr/>
        </p:nvSpPr>
        <p:spPr bwMode="auto">
          <a:xfrm>
            <a:off x="533400" y="44037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36" name="Rectangle 131"/>
          <p:cNvSpPr>
            <a:spLocks noChangeArrowheads="1"/>
          </p:cNvSpPr>
          <p:nvPr/>
        </p:nvSpPr>
        <p:spPr bwMode="auto">
          <a:xfrm>
            <a:off x="533400" y="4708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37" name="Rectangle 132"/>
          <p:cNvSpPr>
            <a:spLocks noChangeArrowheads="1"/>
          </p:cNvSpPr>
          <p:nvPr/>
        </p:nvSpPr>
        <p:spPr bwMode="auto">
          <a:xfrm>
            <a:off x="838200" y="50133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38" name="Rectangle 3"/>
          <p:cNvSpPr>
            <a:spLocks noChangeArrowheads="1"/>
          </p:cNvSpPr>
          <p:nvPr/>
        </p:nvSpPr>
        <p:spPr bwMode="auto">
          <a:xfrm>
            <a:off x="1468438" y="3805238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39" name="Rectangle 4"/>
          <p:cNvSpPr>
            <a:spLocks noChangeArrowheads="1"/>
          </p:cNvSpPr>
          <p:nvPr/>
        </p:nvSpPr>
        <p:spPr bwMode="auto">
          <a:xfrm>
            <a:off x="2078038" y="3805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40" name="Rectangle 6"/>
          <p:cNvSpPr>
            <a:spLocks noChangeArrowheads="1"/>
          </p:cNvSpPr>
          <p:nvPr/>
        </p:nvSpPr>
        <p:spPr bwMode="auto">
          <a:xfrm>
            <a:off x="1773238" y="3805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41" name="Rectangle 7"/>
          <p:cNvSpPr>
            <a:spLocks noChangeArrowheads="1"/>
          </p:cNvSpPr>
          <p:nvPr/>
        </p:nvSpPr>
        <p:spPr bwMode="auto">
          <a:xfrm>
            <a:off x="1468438" y="4110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42" name="Rectangle 8"/>
          <p:cNvSpPr>
            <a:spLocks noChangeArrowheads="1"/>
          </p:cNvSpPr>
          <p:nvPr/>
        </p:nvSpPr>
        <p:spPr bwMode="auto">
          <a:xfrm>
            <a:off x="2078038" y="4110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43" name="Rectangle 10"/>
          <p:cNvSpPr>
            <a:spLocks noChangeArrowheads="1"/>
          </p:cNvSpPr>
          <p:nvPr/>
        </p:nvSpPr>
        <p:spPr bwMode="auto">
          <a:xfrm>
            <a:off x="1773238" y="4110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44" name="Rectangle 11"/>
          <p:cNvSpPr>
            <a:spLocks noChangeArrowheads="1"/>
          </p:cNvSpPr>
          <p:nvPr/>
        </p:nvSpPr>
        <p:spPr bwMode="auto">
          <a:xfrm>
            <a:off x="14684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45" name="Rectangle 12"/>
          <p:cNvSpPr>
            <a:spLocks noChangeArrowheads="1"/>
          </p:cNvSpPr>
          <p:nvPr/>
        </p:nvSpPr>
        <p:spPr bwMode="auto">
          <a:xfrm>
            <a:off x="20780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46" name="Rectangle 14"/>
          <p:cNvSpPr>
            <a:spLocks noChangeArrowheads="1"/>
          </p:cNvSpPr>
          <p:nvPr/>
        </p:nvSpPr>
        <p:spPr bwMode="auto">
          <a:xfrm>
            <a:off x="1773238" y="4414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47" name="Rectangle 15"/>
          <p:cNvSpPr>
            <a:spLocks noChangeArrowheads="1"/>
          </p:cNvSpPr>
          <p:nvPr/>
        </p:nvSpPr>
        <p:spPr bwMode="auto">
          <a:xfrm>
            <a:off x="14684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48" name="Rectangle 16"/>
          <p:cNvSpPr>
            <a:spLocks noChangeArrowheads="1"/>
          </p:cNvSpPr>
          <p:nvPr/>
        </p:nvSpPr>
        <p:spPr bwMode="auto">
          <a:xfrm>
            <a:off x="20780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49" name="Rectangle 18"/>
          <p:cNvSpPr>
            <a:spLocks noChangeArrowheads="1"/>
          </p:cNvSpPr>
          <p:nvPr/>
        </p:nvSpPr>
        <p:spPr bwMode="auto">
          <a:xfrm>
            <a:off x="1773238" y="4719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50" name="Rectangle 19"/>
          <p:cNvSpPr>
            <a:spLocks noChangeArrowheads="1"/>
          </p:cNvSpPr>
          <p:nvPr/>
        </p:nvSpPr>
        <p:spPr bwMode="auto">
          <a:xfrm>
            <a:off x="14684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51" name="Rectangle 20"/>
          <p:cNvSpPr>
            <a:spLocks noChangeArrowheads="1"/>
          </p:cNvSpPr>
          <p:nvPr/>
        </p:nvSpPr>
        <p:spPr bwMode="auto">
          <a:xfrm>
            <a:off x="20780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52" name="Rectangle 22"/>
          <p:cNvSpPr>
            <a:spLocks noChangeArrowheads="1"/>
          </p:cNvSpPr>
          <p:nvPr/>
        </p:nvSpPr>
        <p:spPr bwMode="auto">
          <a:xfrm>
            <a:off x="1468438" y="502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53" name="Rectangle 127"/>
          <p:cNvSpPr>
            <a:spLocks noChangeArrowheads="1"/>
          </p:cNvSpPr>
          <p:nvPr/>
        </p:nvSpPr>
        <p:spPr bwMode="auto">
          <a:xfrm>
            <a:off x="1773238" y="4110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54" name="Rectangle 128"/>
          <p:cNvSpPr>
            <a:spLocks noChangeArrowheads="1"/>
          </p:cNvSpPr>
          <p:nvPr/>
        </p:nvSpPr>
        <p:spPr bwMode="auto">
          <a:xfrm>
            <a:off x="1762125" y="5338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55" name="Rectangle 129"/>
          <p:cNvSpPr>
            <a:spLocks noChangeArrowheads="1"/>
          </p:cNvSpPr>
          <p:nvPr/>
        </p:nvSpPr>
        <p:spPr bwMode="auto">
          <a:xfrm>
            <a:off x="1773238" y="38052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56" name="Rectangle 130"/>
          <p:cNvSpPr>
            <a:spLocks noChangeArrowheads="1"/>
          </p:cNvSpPr>
          <p:nvPr/>
        </p:nvSpPr>
        <p:spPr bwMode="auto">
          <a:xfrm>
            <a:off x="1773238" y="44148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57" name="Rectangle 131"/>
          <p:cNvSpPr>
            <a:spLocks noChangeArrowheads="1"/>
          </p:cNvSpPr>
          <p:nvPr/>
        </p:nvSpPr>
        <p:spPr bwMode="auto">
          <a:xfrm>
            <a:off x="1773238" y="47196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58" name="Rectangle 132"/>
          <p:cNvSpPr>
            <a:spLocks noChangeArrowheads="1"/>
          </p:cNvSpPr>
          <p:nvPr/>
        </p:nvSpPr>
        <p:spPr bwMode="auto">
          <a:xfrm>
            <a:off x="2078038" y="5024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59" name="Rectangle 3"/>
          <p:cNvSpPr>
            <a:spLocks noChangeArrowheads="1"/>
          </p:cNvSpPr>
          <p:nvPr/>
        </p:nvSpPr>
        <p:spPr bwMode="auto">
          <a:xfrm>
            <a:off x="2492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60" name="Rectangle 4"/>
          <p:cNvSpPr>
            <a:spLocks noChangeArrowheads="1"/>
          </p:cNvSpPr>
          <p:nvPr/>
        </p:nvSpPr>
        <p:spPr bwMode="auto">
          <a:xfrm>
            <a:off x="8588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61" name="Rectangle 5"/>
          <p:cNvSpPr>
            <a:spLocks noChangeArrowheads="1"/>
          </p:cNvSpPr>
          <p:nvPr/>
        </p:nvSpPr>
        <p:spPr bwMode="auto">
          <a:xfrm>
            <a:off x="11636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62" name="Rectangle 6"/>
          <p:cNvSpPr>
            <a:spLocks noChangeArrowheads="1"/>
          </p:cNvSpPr>
          <p:nvPr/>
        </p:nvSpPr>
        <p:spPr bwMode="auto">
          <a:xfrm>
            <a:off x="554038" y="53292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63" name="Rectangle 7"/>
          <p:cNvSpPr>
            <a:spLocks noChangeArrowheads="1"/>
          </p:cNvSpPr>
          <p:nvPr/>
        </p:nvSpPr>
        <p:spPr bwMode="auto">
          <a:xfrm>
            <a:off x="249238" y="5634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64" name="Rectangle 8"/>
          <p:cNvSpPr>
            <a:spLocks noChangeArrowheads="1"/>
          </p:cNvSpPr>
          <p:nvPr/>
        </p:nvSpPr>
        <p:spPr bwMode="auto">
          <a:xfrm>
            <a:off x="8588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65" name="Rectangle 9"/>
          <p:cNvSpPr>
            <a:spLocks noChangeArrowheads="1"/>
          </p:cNvSpPr>
          <p:nvPr/>
        </p:nvSpPr>
        <p:spPr bwMode="auto">
          <a:xfrm>
            <a:off x="11636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66" name="Rectangle 10"/>
          <p:cNvSpPr>
            <a:spLocks noChangeArrowheads="1"/>
          </p:cNvSpPr>
          <p:nvPr/>
        </p:nvSpPr>
        <p:spPr bwMode="auto">
          <a:xfrm>
            <a:off x="554038" y="56340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67" name="Rectangle 11"/>
          <p:cNvSpPr>
            <a:spLocks noChangeArrowheads="1"/>
          </p:cNvSpPr>
          <p:nvPr/>
        </p:nvSpPr>
        <p:spPr bwMode="auto">
          <a:xfrm>
            <a:off x="2492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68" name="Rectangle 12"/>
          <p:cNvSpPr>
            <a:spLocks noChangeArrowheads="1"/>
          </p:cNvSpPr>
          <p:nvPr/>
        </p:nvSpPr>
        <p:spPr bwMode="auto">
          <a:xfrm>
            <a:off x="8588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69" name="Rectangle 13"/>
          <p:cNvSpPr>
            <a:spLocks noChangeArrowheads="1"/>
          </p:cNvSpPr>
          <p:nvPr/>
        </p:nvSpPr>
        <p:spPr bwMode="auto">
          <a:xfrm>
            <a:off x="11636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70" name="Rectangle 14"/>
          <p:cNvSpPr>
            <a:spLocks noChangeArrowheads="1"/>
          </p:cNvSpPr>
          <p:nvPr/>
        </p:nvSpPr>
        <p:spPr bwMode="auto">
          <a:xfrm>
            <a:off x="554038" y="59388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71" name="Rectangle 15"/>
          <p:cNvSpPr>
            <a:spLocks noChangeArrowheads="1"/>
          </p:cNvSpPr>
          <p:nvPr/>
        </p:nvSpPr>
        <p:spPr bwMode="auto">
          <a:xfrm>
            <a:off x="2492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72" name="Rectangle 16"/>
          <p:cNvSpPr>
            <a:spLocks noChangeArrowheads="1"/>
          </p:cNvSpPr>
          <p:nvPr/>
        </p:nvSpPr>
        <p:spPr bwMode="auto">
          <a:xfrm>
            <a:off x="8588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73" name="Rectangle 17"/>
          <p:cNvSpPr>
            <a:spLocks noChangeArrowheads="1"/>
          </p:cNvSpPr>
          <p:nvPr/>
        </p:nvSpPr>
        <p:spPr bwMode="auto">
          <a:xfrm>
            <a:off x="11636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74" name="Rectangle 18"/>
          <p:cNvSpPr>
            <a:spLocks noChangeArrowheads="1"/>
          </p:cNvSpPr>
          <p:nvPr/>
        </p:nvSpPr>
        <p:spPr bwMode="auto">
          <a:xfrm>
            <a:off x="554038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75" name="Rectangle 127"/>
          <p:cNvSpPr>
            <a:spLocks noChangeArrowheads="1"/>
          </p:cNvSpPr>
          <p:nvPr/>
        </p:nvSpPr>
        <p:spPr bwMode="auto">
          <a:xfrm>
            <a:off x="1498600" y="4994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76" name="Rectangle 128"/>
          <p:cNvSpPr>
            <a:spLocks noChangeArrowheads="1"/>
          </p:cNvSpPr>
          <p:nvPr/>
        </p:nvSpPr>
        <p:spPr bwMode="auto">
          <a:xfrm>
            <a:off x="858838" y="56340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77" name="Rectangle 129"/>
          <p:cNvSpPr>
            <a:spLocks noChangeArrowheads="1"/>
          </p:cNvSpPr>
          <p:nvPr/>
        </p:nvSpPr>
        <p:spPr bwMode="auto">
          <a:xfrm>
            <a:off x="1184275" y="59388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78" name="Rectangle 130"/>
          <p:cNvSpPr>
            <a:spLocks noChangeArrowheads="1"/>
          </p:cNvSpPr>
          <p:nvPr/>
        </p:nvSpPr>
        <p:spPr bwMode="auto">
          <a:xfrm>
            <a:off x="847725" y="46990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79" name="Rectangle 131"/>
          <p:cNvSpPr>
            <a:spLocks noChangeArrowheads="1"/>
          </p:cNvSpPr>
          <p:nvPr/>
        </p:nvSpPr>
        <p:spPr bwMode="auto">
          <a:xfrm>
            <a:off x="1173163" y="50038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80" name="Rectangle 3"/>
          <p:cNvSpPr>
            <a:spLocks noChangeArrowheads="1"/>
          </p:cNvSpPr>
          <p:nvPr/>
        </p:nvSpPr>
        <p:spPr bwMode="auto">
          <a:xfrm>
            <a:off x="14573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81" name="Rectangle 4"/>
          <p:cNvSpPr>
            <a:spLocks noChangeArrowheads="1"/>
          </p:cNvSpPr>
          <p:nvPr/>
        </p:nvSpPr>
        <p:spPr bwMode="auto">
          <a:xfrm>
            <a:off x="20669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82" name="Rectangle 6"/>
          <p:cNvSpPr>
            <a:spLocks noChangeArrowheads="1"/>
          </p:cNvSpPr>
          <p:nvPr/>
        </p:nvSpPr>
        <p:spPr bwMode="auto">
          <a:xfrm>
            <a:off x="1457325" y="5338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83" name="Rectangle 7"/>
          <p:cNvSpPr>
            <a:spLocks noChangeArrowheads="1"/>
          </p:cNvSpPr>
          <p:nvPr/>
        </p:nvSpPr>
        <p:spPr bwMode="auto">
          <a:xfrm>
            <a:off x="1752600" y="5024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84" name="Rectangle 8"/>
          <p:cNvSpPr>
            <a:spLocks noChangeArrowheads="1"/>
          </p:cNvSpPr>
          <p:nvPr/>
        </p:nvSpPr>
        <p:spPr bwMode="auto">
          <a:xfrm>
            <a:off x="2066925" y="5643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85" name="Rectangle 10"/>
          <p:cNvSpPr>
            <a:spLocks noChangeArrowheads="1"/>
          </p:cNvSpPr>
          <p:nvPr/>
        </p:nvSpPr>
        <p:spPr bwMode="auto">
          <a:xfrm>
            <a:off x="1457325" y="5643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86" name="Rectangle 11"/>
          <p:cNvSpPr>
            <a:spLocks noChangeArrowheads="1"/>
          </p:cNvSpPr>
          <p:nvPr/>
        </p:nvSpPr>
        <p:spPr bwMode="auto">
          <a:xfrm>
            <a:off x="14573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87" name="Rectangle 12"/>
          <p:cNvSpPr>
            <a:spLocks noChangeArrowheads="1"/>
          </p:cNvSpPr>
          <p:nvPr/>
        </p:nvSpPr>
        <p:spPr bwMode="auto">
          <a:xfrm>
            <a:off x="20669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88" name="Rectangle 14"/>
          <p:cNvSpPr>
            <a:spLocks noChangeArrowheads="1"/>
          </p:cNvSpPr>
          <p:nvPr/>
        </p:nvSpPr>
        <p:spPr bwMode="auto">
          <a:xfrm>
            <a:off x="1457325" y="59483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89" name="Rectangle 15"/>
          <p:cNvSpPr>
            <a:spLocks noChangeArrowheads="1"/>
          </p:cNvSpPr>
          <p:nvPr/>
        </p:nvSpPr>
        <p:spPr bwMode="auto">
          <a:xfrm>
            <a:off x="14573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90" name="Rectangle 16"/>
          <p:cNvSpPr>
            <a:spLocks noChangeArrowheads="1"/>
          </p:cNvSpPr>
          <p:nvPr/>
        </p:nvSpPr>
        <p:spPr bwMode="auto">
          <a:xfrm>
            <a:off x="20669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91" name="Rectangle 18"/>
          <p:cNvSpPr>
            <a:spLocks noChangeArrowheads="1"/>
          </p:cNvSpPr>
          <p:nvPr/>
        </p:nvSpPr>
        <p:spPr bwMode="auto">
          <a:xfrm>
            <a:off x="1457325" y="6253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92" name="Rectangle 127"/>
          <p:cNvSpPr>
            <a:spLocks noChangeArrowheads="1"/>
          </p:cNvSpPr>
          <p:nvPr/>
        </p:nvSpPr>
        <p:spPr bwMode="auto">
          <a:xfrm>
            <a:off x="1457325" y="56435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93" name="Rectangle 128"/>
          <p:cNvSpPr>
            <a:spLocks noChangeArrowheads="1"/>
          </p:cNvSpPr>
          <p:nvPr/>
        </p:nvSpPr>
        <p:spPr bwMode="auto">
          <a:xfrm>
            <a:off x="533400" y="50339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94" name="Rectangle 129"/>
          <p:cNvSpPr>
            <a:spLocks noChangeArrowheads="1"/>
          </p:cNvSpPr>
          <p:nvPr/>
        </p:nvSpPr>
        <p:spPr bwMode="auto">
          <a:xfrm>
            <a:off x="1457325" y="5338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95" name="Rectangle 130"/>
          <p:cNvSpPr>
            <a:spLocks noChangeArrowheads="1"/>
          </p:cNvSpPr>
          <p:nvPr/>
        </p:nvSpPr>
        <p:spPr bwMode="auto">
          <a:xfrm>
            <a:off x="1457325" y="59483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96" name="Rectangle 131"/>
          <p:cNvSpPr>
            <a:spLocks noChangeArrowheads="1"/>
          </p:cNvSpPr>
          <p:nvPr/>
        </p:nvSpPr>
        <p:spPr bwMode="auto">
          <a:xfrm>
            <a:off x="1457325" y="6253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97" name="Rectangle 11"/>
          <p:cNvSpPr>
            <a:spLocks noChangeArrowheads="1"/>
          </p:cNvSpPr>
          <p:nvPr/>
        </p:nvSpPr>
        <p:spPr bwMode="auto">
          <a:xfrm>
            <a:off x="238125" y="4098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98" name="Rectangle 11"/>
          <p:cNvSpPr>
            <a:spLocks noChangeArrowheads="1"/>
          </p:cNvSpPr>
          <p:nvPr/>
        </p:nvSpPr>
        <p:spPr bwMode="auto">
          <a:xfrm>
            <a:off x="533400" y="3784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99" name="Rectangle 22"/>
          <p:cNvSpPr>
            <a:spLocks noChangeArrowheads="1"/>
          </p:cNvSpPr>
          <p:nvPr/>
        </p:nvSpPr>
        <p:spPr bwMode="auto">
          <a:xfrm>
            <a:off x="258763" y="5613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00" name="Rectangle 21"/>
          <p:cNvSpPr>
            <a:spLocks noChangeArrowheads="1"/>
          </p:cNvSpPr>
          <p:nvPr/>
        </p:nvSpPr>
        <p:spPr bwMode="auto">
          <a:xfrm>
            <a:off x="2078038" y="50339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01" name="Rectangle 21"/>
          <p:cNvSpPr>
            <a:spLocks noChangeArrowheads="1"/>
          </p:cNvSpPr>
          <p:nvPr/>
        </p:nvSpPr>
        <p:spPr bwMode="auto">
          <a:xfrm>
            <a:off x="879475" y="5622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02" name="Rectangle 15"/>
          <p:cNvSpPr>
            <a:spLocks noChangeArrowheads="1"/>
          </p:cNvSpPr>
          <p:nvPr/>
        </p:nvSpPr>
        <p:spPr bwMode="auto">
          <a:xfrm>
            <a:off x="1762125" y="5622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03" name="Rectangle 16"/>
          <p:cNvSpPr>
            <a:spLocks noChangeArrowheads="1"/>
          </p:cNvSpPr>
          <p:nvPr/>
        </p:nvSpPr>
        <p:spPr bwMode="auto">
          <a:xfrm>
            <a:off x="1782763" y="6243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04" name="Rectangle 16"/>
          <p:cNvSpPr>
            <a:spLocks noChangeArrowheads="1"/>
          </p:cNvSpPr>
          <p:nvPr/>
        </p:nvSpPr>
        <p:spPr bwMode="auto">
          <a:xfrm>
            <a:off x="1782763" y="5927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05" name="Rectangle 131"/>
          <p:cNvSpPr>
            <a:spLocks noChangeArrowheads="1"/>
          </p:cNvSpPr>
          <p:nvPr/>
        </p:nvSpPr>
        <p:spPr bwMode="auto">
          <a:xfrm>
            <a:off x="1173163" y="6232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06" name="Rectangle 3"/>
          <p:cNvSpPr>
            <a:spLocks noChangeArrowheads="1"/>
          </p:cNvSpPr>
          <p:nvPr/>
        </p:nvSpPr>
        <p:spPr bwMode="auto">
          <a:xfrm>
            <a:off x="7778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07" name="Rectangle 4"/>
          <p:cNvSpPr>
            <a:spLocks noChangeArrowheads="1"/>
          </p:cNvSpPr>
          <p:nvPr/>
        </p:nvSpPr>
        <p:spPr bwMode="auto">
          <a:xfrm>
            <a:off x="13874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08" name="Rectangle 5"/>
          <p:cNvSpPr>
            <a:spLocks noChangeArrowheads="1"/>
          </p:cNvSpPr>
          <p:nvPr/>
        </p:nvSpPr>
        <p:spPr bwMode="auto">
          <a:xfrm>
            <a:off x="1692275" y="191452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09" name="Rectangle 6"/>
          <p:cNvSpPr>
            <a:spLocks noChangeArrowheads="1"/>
          </p:cNvSpPr>
          <p:nvPr/>
        </p:nvSpPr>
        <p:spPr bwMode="auto">
          <a:xfrm>
            <a:off x="1082675" y="191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10" name="Rectangle 129"/>
          <p:cNvSpPr>
            <a:spLocks noChangeArrowheads="1"/>
          </p:cNvSpPr>
          <p:nvPr/>
        </p:nvSpPr>
        <p:spPr bwMode="auto">
          <a:xfrm>
            <a:off x="1082675" y="1914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11" name="Rectangle 3"/>
          <p:cNvSpPr>
            <a:spLocks noChangeArrowheads="1"/>
          </p:cNvSpPr>
          <p:nvPr/>
        </p:nvSpPr>
        <p:spPr bwMode="auto">
          <a:xfrm>
            <a:off x="2016125" y="1925638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12" name="Rectangle 4"/>
          <p:cNvSpPr>
            <a:spLocks noChangeArrowheads="1"/>
          </p:cNvSpPr>
          <p:nvPr/>
        </p:nvSpPr>
        <p:spPr bwMode="auto">
          <a:xfrm>
            <a:off x="2625725" y="1925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13" name="Rectangle 6"/>
          <p:cNvSpPr>
            <a:spLocks noChangeArrowheads="1"/>
          </p:cNvSpPr>
          <p:nvPr/>
        </p:nvSpPr>
        <p:spPr bwMode="auto">
          <a:xfrm>
            <a:off x="2320925" y="1925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14" name="Rectangle 129"/>
          <p:cNvSpPr>
            <a:spLocks noChangeArrowheads="1"/>
          </p:cNvSpPr>
          <p:nvPr/>
        </p:nvSpPr>
        <p:spPr bwMode="auto">
          <a:xfrm>
            <a:off x="2320925" y="19256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15" name="Rectangle 11"/>
          <p:cNvSpPr>
            <a:spLocks noChangeArrowheads="1"/>
          </p:cNvSpPr>
          <p:nvPr/>
        </p:nvSpPr>
        <p:spPr bwMode="auto">
          <a:xfrm>
            <a:off x="1082675" y="190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16" name="Rectangle 7"/>
          <p:cNvSpPr>
            <a:spLocks noChangeArrowheads="1"/>
          </p:cNvSpPr>
          <p:nvPr/>
        </p:nvSpPr>
        <p:spPr bwMode="auto">
          <a:xfrm>
            <a:off x="29416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17" name="Rectangle 8"/>
          <p:cNvSpPr>
            <a:spLocks noChangeArrowheads="1"/>
          </p:cNvSpPr>
          <p:nvPr/>
        </p:nvSpPr>
        <p:spPr bwMode="auto">
          <a:xfrm>
            <a:off x="3551238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18" name="Rectangle 9"/>
          <p:cNvSpPr>
            <a:spLocks noChangeArrowheads="1"/>
          </p:cNvSpPr>
          <p:nvPr/>
        </p:nvSpPr>
        <p:spPr bwMode="auto">
          <a:xfrm>
            <a:off x="3856038" y="1935163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19" name="Rectangle 10"/>
          <p:cNvSpPr>
            <a:spLocks noChangeArrowheads="1"/>
          </p:cNvSpPr>
          <p:nvPr/>
        </p:nvSpPr>
        <p:spPr bwMode="auto">
          <a:xfrm>
            <a:off x="3246438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20" name="Rectangle 127"/>
          <p:cNvSpPr>
            <a:spLocks noChangeArrowheads="1"/>
          </p:cNvSpPr>
          <p:nvPr/>
        </p:nvSpPr>
        <p:spPr bwMode="auto">
          <a:xfrm>
            <a:off x="32464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21" name="Rectangle 128"/>
          <p:cNvSpPr>
            <a:spLocks noChangeArrowheads="1"/>
          </p:cNvSpPr>
          <p:nvPr/>
        </p:nvSpPr>
        <p:spPr bwMode="auto">
          <a:xfrm>
            <a:off x="3551238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22" name="Rectangle 7"/>
          <p:cNvSpPr>
            <a:spLocks noChangeArrowheads="1"/>
          </p:cNvSpPr>
          <p:nvPr/>
        </p:nvSpPr>
        <p:spPr bwMode="auto">
          <a:xfrm>
            <a:off x="418147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23" name="Rectangle 8"/>
          <p:cNvSpPr>
            <a:spLocks noChangeArrowheads="1"/>
          </p:cNvSpPr>
          <p:nvPr/>
        </p:nvSpPr>
        <p:spPr bwMode="auto">
          <a:xfrm>
            <a:off x="479107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24" name="Rectangle 10"/>
          <p:cNvSpPr>
            <a:spLocks noChangeArrowheads="1"/>
          </p:cNvSpPr>
          <p:nvPr/>
        </p:nvSpPr>
        <p:spPr bwMode="auto">
          <a:xfrm>
            <a:off x="448627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25" name="Rectangle 127"/>
          <p:cNvSpPr>
            <a:spLocks noChangeArrowheads="1"/>
          </p:cNvSpPr>
          <p:nvPr/>
        </p:nvSpPr>
        <p:spPr bwMode="auto">
          <a:xfrm>
            <a:off x="448627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26" name="Rectangle 11"/>
          <p:cNvSpPr>
            <a:spLocks noChangeArrowheads="1"/>
          </p:cNvSpPr>
          <p:nvPr/>
        </p:nvSpPr>
        <p:spPr bwMode="auto">
          <a:xfrm>
            <a:off x="2951163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27" name="Rectangle 11"/>
          <p:cNvSpPr>
            <a:spLocks noChangeArrowheads="1"/>
          </p:cNvSpPr>
          <p:nvPr/>
        </p:nvSpPr>
        <p:spPr bwMode="auto">
          <a:xfrm>
            <a:off x="51212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28" name="Rectangle 12"/>
          <p:cNvSpPr>
            <a:spLocks noChangeArrowheads="1"/>
          </p:cNvSpPr>
          <p:nvPr/>
        </p:nvSpPr>
        <p:spPr bwMode="auto">
          <a:xfrm>
            <a:off x="57308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29" name="Rectangle 13"/>
          <p:cNvSpPr>
            <a:spLocks noChangeArrowheads="1"/>
          </p:cNvSpPr>
          <p:nvPr/>
        </p:nvSpPr>
        <p:spPr bwMode="auto">
          <a:xfrm>
            <a:off x="60356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30" name="Rectangle 14"/>
          <p:cNvSpPr>
            <a:spLocks noChangeArrowheads="1"/>
          </p:cNvSpPr>
          <p:nvPr/>
        </p:nvSpPr>
        <p:spPr bwMode="auto">
          <a:xfrm>
            <a:off x="5426075" y="19351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31" name="Rectangle 130"/>
          <p:cNvSpPr>
            <a:spLocks noChangeArrowheads="1"/>
          </p:cNvSpPr>
          <p:nvPr/>
        </p:nvSpPr>
        <p:spPr bwMode="auto">
          <a:xfrm>
            <a:off x="5426075" y="193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32" name="Rectangle 11"/>
          <p:cNvSpPr>
            <a:spLocks noChangeArrowheads="1"/>
          </p:cNvSpPr>
          <p:nvPr/>
        </p:nvSpPr>
        <p:spPr bwMode="auto">
          <a:xfrm>
            <a:off x="63595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33" name="Rectangle 12"/>
          <p:cNvSpPr>
            <a:spLocks noChangeArrowheads="1"/>
          </p:cNvSpPr>
          <p:nvPr/>
        </p:nvSpPr>
        <p:spPr bwMode="auto">
          <a:xfrm>
            <a:off x="69691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34" name="Rectangle 14"/>
          <p:cNvSpPr>
            <a:spLocks noChangeArrowheads="1"/>
          </p:cNvSpPr>
          <p:nvPr/>
        </p:nvSpPr>
        <p:spPr bwMode="auto">
          <a:xfrm>
            <a:off x="6664325" y="194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35" name="Rectangle 130"/>
          <p:cNvSpPr>
            <a:spLocks noChangeArrowheads="1"/>
          </p:cNvSpPr>
          <p:nvPr/>
        </p:nvSpPr>
        <p:spPr bwMode="auto">
          <a:xfrm>
            <a:off x="6664325" y="194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36" name="Rectangle 15"/>
          <p:cNvSpPr>
            <a:spLocks noChangeArrowheads="1"/>
          </p:cNvSpPr>
          <p:nvPr/>
        </p:nvSpPr>
        <p:spPr bwMode="auto">
          <a:xfrm>
            <a:off x="72898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37" name="Rectangle 16"/>
          <p:cNvSpPr>
            <a:spLocks noChangeArrowheads="1"/>
          </p:cNvSpPr>
          <p:nvPr/>
        </p:nvSpPr>
        <p:spPr bwMode="auto">
          <a:xfrm>
            <a:off x="78994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38" name="Rectangle 17"/>
          <p:cNvSpPr>
            <a:spLocks noChangeArrowheads="1"/>
          </p:cNvSpPr>
          <p:nvPr/>
        </p:nvSpPr>
        <p:spPr bwMode="auto">
          <a:xfrm>
            <a:off x="82042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39" name="Rectangle 18"/>
          <p:cNvSpPr>
            <a:spLocks noChangeArrowheads="1"/>
          </p:cNvSpPr>
          <p:nvPr/>
        </p:nvSpPr>
        <p:spPr bwMode="auto">
          <a:xfrm>
            <a:off x="7594600" y="1939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40" name="Rectangle 131"/>
          <p:cNvSpPr>
            <a:spLocks noChangeArrowheads="1"/>
          </p:cNvSpPr>
          <p:nvPr/>
        </p:nvSpPr>
        <p:spPr bwMode="auto">
          <a:xfrm>
            <a:off x="7594600" y="1939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41" name="Rectangle 130"/>
          <p:cNvSpPr>
            <a:spLocks noChangeArrowheads="1"/>
          </p:cNvSpPr>
          <p:nvPr/>
        </p:nvSpPr>
        <p:spPr bwMode="auto">
          <a:xfrm>
            <a:off x="7908925" y="19304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142" name="TextBox 7"/>
          <p:cNvSpPr txBox="1">
            <a:spLocks noChangeArrowheads="1"/>
          </p:cNvSpPr>
          <p:nvPr/>
        </p:nvSpPr>
        <p:spPr bwMode="auto">
          <a:xfrm>
            <a:off x="8509000" y="18669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3143" name="TextBox 261"/>
          <p:cNvSpPr txBox="1">
            <a:spLocks noChangeArrowheads="1"/>
          </p:cNvSpPr>
          <p:nvPr/>
        </p:nvSpPr>
        <p:spPr bwMode="auto">
          <a:xfrm>
            <a:off x="-17463" y="3475038"/>
            <a:ext cx="338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3144" name="TextBox 262"/>
          <p:cNvSpPr txBox="1">
            <a:spLocks noChangeArrowheads="1"/>
          </p:cNvSpPr>
          <p:nvPr/>
        </p:nvSpPr>
        <p:spPr bwMode="auto">
          <a:xfrm>
            <a:off x="2247900" y="64214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63</a:t>
            </a:r>
          </a:p>
        </p:txBody>
      </p:sp>
      <p:sp>
        <p:nvSpPr>
          <p:cNvPr id="43145" name="TextBox 263"/>
          <p:cNvSpPr txBox="1">
            <a:spLocks noChangeArrowheads="1"/>
          </p:cNvSpPr>
          <p:nvPr/>
        </p:nvSpPr>
        <p:spPr bwMode="auto">
          <a:xfrm>
            <a:off x="646113" y="1400175"/>
            <a:ext cx="8570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 1                5                10                 15                20                25  …</a:t>
            </a:r>
          </a:p>
        </p:txBody>
      </p:sp>
      <p:cxnSp>
        <p:nvCxnSpPr>
          <p:cNvPr id="41" name="Straight Connector 40"/>
          <p:cNvCxnSpPr>
            <a:stCxn id="43106" idx="2"/>
            <a:endCxn id="4" idx="2"/>
          </p:cNvCxnSpPr>
          <p:nvPr/>
        </p:nvCxnSpPr>
        <p:spPr>
          <a:xfrm>
            <a:off x="930275" y="2219325"/>
            <a:ext cx="2798763" cy="1738313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>
            <a:endCxn id="4" idx="2"/>
          </p:cNvCxnSpPr>
          <p:nvPr/>
        </p:nvCxnSpPr>
        <p:spPr>
          <a:xfrm>
            <a:off x="1235075" y="2219325"/>
            <a:ext cx="2493963" cy="1738313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1549400" y="2230438"/>
            <a:ext cx="2179638" cy="1554162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>
            <a:endCxn id="4" idx="1"/>
          </p:cNvCxnSpPr>
          <p:nvPr/>
        </p:nvCxnSpPr>
        <p:spPr>
          <a:xfrm>
            <a:off x="1884363" y="2239963"/>
            <a:ext cx="1947862" cy="1452562"/>
          </a:xfrm>
          <a:prstGeom prst="line">
            <a:avLst/>
          </a:prstGeom>
          <a:ln w="31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endCxn id="4" idx="1"/>
          </p:cNvCxnSpPr>
          <p:nvPr/>
        </p:nvCxnSpPr>
        <p:spPr>
          <a:xfrm>
            <a:off x="2209800" y="2260600"/>
            <a:ext cx="1622425" cy="1431925"/>
          </a:xfrm>
          <a:prstGeom prst="line">
            <a:avLst/>
          </a:prstGeom>
          <a:ln w="952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endCxn id="4" idx="1"/>
          </p:cNvCxnSpPr>
          <p:nvPr/>
        </p:nvCxnSpPr>
        <p:spPr>
          <a:xfrm>
            <a:off x="2484438" y="2270125"/>
            <a:ext cx="1347787" cy="1422400"/>
          </a:xfrm>
          <a:prstGeom prst="line">
            <a:avLst/>
          </a:prstGeom>
          <a:ln w="31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43112" idx="2"/>
            <a:endCxn id="4" idx="1"/>
          </p:cNvCxnSpPr>
          <p:nvPr/>
        </p:nvCxnSpPr>
        <p:spPr>
          <a:xfrm>
            <a:off x="2778125" y="2230438"/>
            <a:ext cx="1054100" cy="1462087"/>
          </a:xfrm>
          <a:prstGeom prst="line">
            <a:avLst/>
          </a:prstGeom>
          <a:ln w="952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43116" idx="2"/>
            <a:endCxn id="4" idx="1"/>
          </p:cNvCxnSpPr>
          <p:nvPr/>
        </p:nvCxnSpPr>
        <p:spPr>
          <a:xfrm>
            <a:off x="3094038" y="2239963"/>
            <a:ext cx="738187" cy="1452562"/>
          </a:xfrm>
          <a:prstGeom prst="line">
            <a:avLst/>
          </a:prstGeom>
          <a:ln w="444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endCxn id="4" idx="0"/>
          </p:cNvCxnSpPr>
          <p:nvPr/>
        </p:nvCxnSpPr>
        <p:spPr>
          <a:xfrm>
            <a:off x="3978275" y="2320925"/>
            <a:ext cx="106363" cy="126365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4181475" y="2301875"/>
            <a:ext cx="203200" cy="130175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4181475" y="2290763"/>
            <a:ext cx="436563" cy="1293812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endCxn id="4" idx="6"/>
          </p:cNvCxnSpPr>
          <p:nvPr/>
        </p:nvCxnSpPr>
        <p:spPr>
          <a:xfrm flipH="1">
            <a:off x="4440238" y="2290763"/>
            <a:ext cx="1773237" cy="16668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stCxn id="43132" idx="2"/>
            <a:endCxn id="4" idx="6"/>
          </p:cNvCxnSpPr>
          <p:nvPr/>
        </p:nvCxnSpPr>
        <p:spPr>
          <a:xfrm flipH="1">
            <a:off x="4440238" y="2251075"/>
            <a:ext cx="2071687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>
            <a:endCxn id="4" idx="6"/>
          </p:cNvCxnSpPr>
          <p:nvPr/>
        </p:nvCxnSpPr>
        <p:spPr>
          <a:xfrm flipH="1">
            <a:off x="4440238" y="2290763"/>
            <a:ext cx="2325687" cy="16668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endCxn id="4" idx="6"/>
          </p:cNvCxnSpPr>
          <p:nvPr/>
        </p:nvCxnSpPr>
        <p:spPr>
          <a:xfrm flipH="1">
            <a:off x="4440238" y="2251075"/>
            <a:ext cx="2671762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>
            <a:endCxn id="4" idx="6"/>
          </p:cNvCxnSpPr>
          <p:nvPr/>
        </p:nvCxnSpPr>
        <p:spPr>
          <a:xfrm flipH="1">
            <a:off x="4440238" y="2270125"/>
            <a:ext cx="2976562" cy="16875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>
            <a:endCxn id="4" idx="6"/>
          </p:cNvCxnSpPr>
          <p:nvPr/>
        </p:nvCxnSpPr>
        <p:spPr>
          <a:xfrm flipH="1">
            <a:off x="4440238" y="2270125"/>
            <a:ext cx="3352800" cy="16875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endCxn id="4" idx="6"/>
          </p:cNvCxnSpPr>
          <p:nvPr/>
        </p:nvCxnSpPr>
        <p:spPr>
          <a:xfrm flipH="1">
            <a:off x="4440238" y="2251075"/>
            <a:ext cx="3636962" cy="170656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>
            <a:stCxn id="43138" idx="2"/>
          </p:cNvCxnSpPr>
          <p:nvPr/>
        </p:nvCxnSpPr>
        <p:spPr>
          <a:xfrm flipH="1">
            <a:off x="4486275" y="2244725"/>
            <a:ext cx="3870325" cy="1712913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4551363" y="2316163"/>
            <a:ext cx="4449762" cy="1641475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>
            <a:off x="6188075" y="4414838"/>
            <a:ext cx="2265363" cy="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213475" y="5156200"/>
            <a:ext cx="2143125" cy="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68" name="TextBox 310"/>
          <p:cNvSpPr txBox="1">
            <a:spLocks noChangeArrowheads="1"/>
          </p:cNvSpPr>
          <p:nvPr/>
        </p:nvSpPr>
        <p:spPr bwMode="auto">
          <a:xfrm>
            <a:off x="6433582" y="3967163"/>
            <a:ext cx="19664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strong weight</a:t>
            </a:r>
          </a:p>
        </p:txBody>
      </p:sp>
      <p:sp>
        <p:nvSpPr>
          <p:cNvPr id="43169" name="TextBox 313"/>
          <p:cNvSpPr txBox="1">
            <a:spLocks noChangeArrowheads="1"/>
          </p:cNvSpPr>
          <p:nvPr/>
        </p:nvSpPr>
        <p:spPr bwMode="auto">
          <a:xfrm>
            <a:off x="6227763" y="4627563"/>
            <a:ext cx="2174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low/zero weight</a:t>
            </a:r>
          </a:p>
        </p:txBody>
      </p:sp>
      <p:cxnSp>
        <p:nvCxnSpPr>
          <p:cNvPr id="5" name="Straight Arrow Connector 4"/>
          <p:cNvCxnSpPr>
            <a:stCxn id="4" idx="4"/>
          </p:cNvCxnSpPr>
          <p:nvPr/>
        </p:nvCxnSpPr>
        <p:spPr>
          <a:xfrm>
            <a:off x="4084638" y="4330700"/>
            <a:ext cx="0" cy="38893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85738" y="3692525"/>
            <a:ext cx="992187" cy="11588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43172" name="TextBox 5"/>
          <p:cNvSpPr txBox="1">
            <a:spLocks noChangeArrowheads="1"/>
          </p:cNvSpPr>
          <p:nvPr/>
        </p:nvSpPr>
        <p:spPr bwMode="auto">
          <a:xfrm>
            <a:off x="3082964" y="5717441"/>
            <a:ext cx="5691110" cy="83099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Strong signal for a </a:t>
            </a:r>
            <a:r>
              <a:rPr lang="en-US" altLang="zh-CN" sz="2400" dirty="0">
                <a:latin typeface="Times New Roman" panose="02020603050405020304" pitchFamily="18" charset="0"/>
                <a:cs typeface="Arial" panose="020B0604020202020204" pitchFamily="34" charset="0"/>
              </a:rPr>
              <a:t>red</a:t>
            </a: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 area in the top left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corner </a:t>
            </a:r>
          </a:p>
        </p:txBody>
      </p:sp>
      <p:cxnSp>
        <p:nvCxnSpPr>
          <p:cNvPr id="221" name="Straight Connector 220"/>
          <p:cNvCxnSpPr/>
          <p:nvPr/>
        </p:nvCxnSpPr>
        <p:spPr>
          <a:xfrm>
            <a:off x="3408363" y="2260600"/>
            <a:ext cx="569912" cy="1323975"/>
          </a:xfrm>
          <a:prstGeom prst="line">
            <a:avLst/>
          </a:prstGeom>
          <a:ln w="444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>
            <a:off x="3652838" y="2281238"/>
            <a:ext cx="325437" cy="1303337"/>
          </a:xfrm>
          <a:prstGeom prst="line">
            <a:avLst/>
          </a:prstGeom>
          <a:ln w="444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>
            <a:endCxn id="4" idx="7"/>
          </p:cNvCxnSpPr>
          <p:nvPr/>
        </p:nvCxnSpPr>
        <p:spPr>
          <a:xfrm flipH="1">
            <a:off x="4335463" y="2270125"/>
            <a:ext cx="901700" cy="1422400"/>
          </a:xfrm>
          <a:prstGeom prst="line">
            <a:avLst/>
          </a:prstGeom>
          <a:ln w="444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>
            <a:stCxn id="43130" idx="2"/>
            <a:endCxn id="4" idx="7"/>
          </p:cNvCxnSpPr>
          <p:nvPr/>
        </p:nvCxnSpPr>
        <p:spPr>
          <a:xfrm flipH="1">
            <a:off x="4335463" y="2239963"/>
            <a:ext cx="1243012" cy="1452562"/>
          </a:xfrm>
          <a:prstGeom prst="line">
            <a:avLst/>
          </a:prstGeom>
          <a:ln w="444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endCxn id="4" idx="7"/>
          </p:cNvCxnSpPr>
          <p:nvPr/>
        </p:nvCxnSpPr>
        <p:spPr>
          <a:xfrm flipH="1">
            <a:off x="4335463" y="2270125"/>
            <a:ext cx="1506537" cy="1422400"/>
          </a:xfrm>
          <a:prstGeom prst="line">
            <a:avLst/>
          </a:prstGeom>
          <a:ln w="444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>
            <a:endCxn id="4" idx="7"/>
          </p:cNvCxnSpPr>
          <p:nvPr/>
        </p:nvCxnSpPr>
        <p:spPr>
          <a:xfrm flipH="1">
            <a:off x="4335463" y="2290763"/>
            <a:ext cx="587375" cy="1401762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itle 1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800" dirty="0">
                <a:solidFill>
                  <a:srgbClr val="FF3300"/>
                </a:solidFill>
              </a:rPr>
              <a:t>Another neuron</a:t>
            </a:r>
            <a:endParaRPr lang="en-GB" altLang="en-US" sz="2800" i="1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950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574675" y="296863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>
                <a:solidFill>
                  <a:srgbClr val="FF3300"/>
                </a:solidFill>
              </a:rPr>
              <a:t> </a:t>
            </a:r>
            <a:endParaRPr lang="en-GB" altLang="en-US" i="1">
              <a:solidFill>
                <a:srgbClr val="FF3300"/>
              </a:solidFill>
            </a:endParaRPr>
          </a:p>
        </p:txBody>
      </p:sp>
      <p:sp>
        <p:nvSpPr>
          <p:cNvPr id="45059" name="TextBox 5"/>
          <p:cNvSpPr txBox="1">
            <a:spLocks noChangeArrowheads="1"/>
          </p:cNvSpPr>
          <p:nvPr/>
        </p:nvSpPr>
        <p:spPr bwMode="auto">
          <a:xfrm>
            <a:off x="817476" y="5675719"/>
            <a:ext cx="7688571" cy="46166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What features do you think would make a good model?</a:t>
            </a:r>
          </a:p>
        </p:txBody>
      </p:sp>
      <p:pic>
        <p:nvPicPr>
          <p:cNvPr id="45060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399" y="1012219"/>
            <a:ext cx="5196619" cy="412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1630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574675" y="296863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>
                <a:solidFill>
                  <a:srgbClr val="FF3300"/>
                </a:solidFill>
              </a:rPr>
              <a:t> </a:t>
            </a:r>
            <a:endParaRPr lang="en-GB" altLang="en-US" i="1">
              <a:solidFill>
                <a:srgbClr val="FF3300"/>
              </a:solidFill>
            </a:endParaRPr>
          </a:p>
        </p:txBody>
      </p:sp>
      <p:sp>
        <p:nvSpPr>
          <p:cNvPr id="47107" name="TextBox 262"/>
          <p:cNvSpPr txBox="1">
            <a:spLocks noChangeArrowheads="1"/>
          </p:cNvSpPr>
          <p:nvPr/>
        </p:nvSpPr>
        <p:spPr bwMode="auto">
          <a:xfrm>
            <a:off x="2247900" y="64214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63</a:t>
            </a:r>
          </a:p>
        </p:txBody>
      </p:sp>
      <p:pic>
        <p:nvPicPr>
          <p:cNvPr id="47108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01600"/>
            <a:ext cx="8518525" cy="675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TextBox 100"/>
          <p:cNvSpPr txBox="1">
            <a:spLocks noChangeArrowheads="1"/>
          </p:cNvSpPr>
          <p:nvPr/>
        </p:nvSpPr>
        <p:spPr bwMode="auto">
          <a:xfrm>
            <a:off x="-17463" y="3475038"/>
            <a:ext cx="338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7110" name="TextBox 2"/>
          <p:cNvSpPr txBox="1">
            <a:spLocks noChangeArrowheads="1"/>
          </p:cNvSpPr>
          <p:nvPr/>
        </p:nvSpPr>
        <p:spPr bwMode="auto">
          <a:xfrm>
            <a:off x="5211763" y="1482725"/>
            <a:ext cx="2822575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4000">
                <a:latin typeface="Times New Roman" panose="02020603050405020304" pitchFamily="18" charset="0"/>
                <a:cs typeface="Arial" panose="020B0604020202020204" pitchFamily="34" charset="0"/>
              </a:rPr>
              <a:t>vertical lines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808163" y="771525"/>
            <a:ext cx="3403600" cy="1065213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4195763" y="2190750"/>
            <a:ext cx="1016000" cy="1746250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19838" y="2112963"/>
            <a:ext cx="2032000" cy="1473200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500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Deep learning gaining popularity</a:t>
            </a:r>
          </a:p>
        </p:txBody>
      </p:sp>
      <p:pic>
        <p:nvPicPr>
          <p:cNvPr id="4099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6700" y="1582738"/>
            <a:ext cx="5667375" cy="4211637"/>
          </a:xfrm>
        </p:spPr>
      </p:pic>
    </p:spTree>
    <p:extLst>
      <p:ext uri="{BB962C8B-B14F-4D97-AF65-F5344CB8AC3E}">
        <p14:creationId xmlns:p14="http://schemas.microsoft.com/office/powerpoint/2010/main" val="1554911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574675" y="296863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>
                <a:solidFill>
                  <a:srgbClr val="FF3300"/>
                </a:solidFill>
              </a:rPr>
              <a:t> </a:t>
            </a:r>
            <a:endParaRPr lang="en-GB" altLang="en-US" i="1">
              <a:solidFill>
                <a:srgbClr val="FF3300"/>
              </a:solidFill>
            </a:endParaRPr>
          </a:p>
        </p:txBody>
      </p:sp>
      <p:sp>
        <p:nvSpPr>
          <p:cNvPr id="49155" name="TextBox 262"/>
          <p:cNvSpPr txBox="1">
            <a:spLocks noChangeArrowheads="1"/>
          </p:cNvSpPr>
          <p:nvPr/>
        </p:nvSpPr>
        <p:spPr bwMode="auto">
          <a:xfrm>
            <a:off x="2247900" y="64214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63</a:t>
            </a:r>
          </a:p>
        </p:txBody>
      </p:sp>
      <p:pic>
        <p:nvPicPr>
          <p:cNvPr id="49156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01600"/>
            <a:ext cx="8518525" cy="675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Box 100"/>
          <p:cNvSpPr txBox="1">
            <a:spLocks noChangeArrowheads="1"/>
          </p:cNvSpPr>
          <p:nvPr/>
        </p:nvSpPr>
        <p:spPr bwMode="auto">
          <a:xfrm>
            <a:off x="-17463" y="3475038"/>
            <a:ext cx="338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9158" name="TextBox 2"/>
          <p:cNvSpPr txBox="1">
            <a:spLocks noChangeArrowheads="1"/>
          </p:cNvSpPr>
          <p:nvPr/>
        </p:nvSpPr>
        <p:spPr bwMode="auto">
          <a:xfrm>
            <a:off x="5211763" y="1482725"/>
            <a:ext cx="3478212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4000">
                <a:latin typeface="Times New Roman" panose="02020603050405020304" pitchFamily="18" charset="0"/>
                <a:cs typeface="Arial" panose="020B0604020202020204" pitchFamily="34" charset="0"/>
              </a:rPr>
              <a:t>Horizontal lines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904875" y="965200"/>
            <a:ext cx="4306888" cy="871538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2493963" y="2190750"/>
            <a:ext cx="2717800" cy="1516063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19838" y="2112963"/>
            <a:ext cx="152400" cy="2428875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434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574675" y="296863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>
                <a:solidFill>
                  <a:srgbClr val="FF3300"/>
                </a:solidFill>
              </a:rPr>
              <a:t> </a:t>
            </a:r>
            <a:endParaRPr lang="en-GB" altLang="en-US" i="1">
              <a:solidFill>
                <a:srgbClr val="FF3300"/>
              </a:solidFill>
            </a:endParaRPr>
          </a:p>
        </p:txBody>
      </p:sp>
      <p:sp>
        <p:nvSpPr>
          <p:cNvPr id="51203" name="TextBox 262"/>
          <p:cNvSpPr txBox="1">
            <a:spLocks noChangeArrowheads="1"/>
          </p:cNvSpPr>
          <p:nvPr/>
        </p:nvSpPr>
        <p:spPr bwMode="auto">
          <a:xfrm>
            <a:off x="2247900" y="64214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63</a:t>
            </a:r>
          </a:p>
        </p:txBody>
      </p:sp>
      <p:pic>
        <p:nvPicPr>
          <p:cNvPr id="51204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01600"/>
            <a:ext cx="8518525" cy="675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Box 100"/>
          <p:cNvSpPr txBox="1">
            <a:spLocks noChangeArrowheads="1"/>
          </p:cNvSpPr>
          <p:nvPr/>
        </p:nvSpPr>
        <p:spPr bwMode="auto">
          <a:xfrm>
            <a:off x="-17463" y="3475038"/>
            <a:ext cx="338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1206" name="TextBox 2"/>
          <p:cNvSpPr txBox="1">
            <a:spLocks noChangeArrowheads="1"/>
          </p:cNvSpPr>
          <p:nvPr/>
        </p:nvSpPr>
        <p:spPr bwMode="auto">
          <a:xfrm>
            <a:off x="5211763" y="1482725"/>
            <a:ext cx="2851150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4000">
                <a:latin typeface="Times New Roman" panose="02020603050405020304" pitchFamily="18" charset="0"/>
                <a:cs typeface="Arial" panose="020B0604020202020204" pitchFamily="34" charset="0"/>
              </a:rPr>
              <a:t>Small circles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493963" y="965200"/>
            <a:ext cx="2717800" cy="871538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5699125" y="2190750"/>
            <a:ext cx="101600" cy="2025650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19838" y="2112963"/>
            <a:ext cx="1900237" cy="803275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56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574675" y="296863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>
                <a:solidFill>
                  <a:srgbClr val="FF3300"/>
                </a:solidFill>
              </a:rPr>
              <a:t> </a:t>
            </a:r>
            <a:endParaRPr lang="en-GB" altLang="en-US" i="1">
              <a:solidFill>
                <a:srgbClr val="FF3300"/>
              </a:solidFill>
            </a:endParaRPr>
          </a:p>
        </p:txBody>
      </p:sp>
      <p:sp>
        <p:nvSpPr>
          <p:cNvPr id="53251" name="TextBox 262"/>
          <p:cNvSpPr txBox="1">
            <a:spLocks noChangeArrowheads="1"/>
          </p:cNvSpPr>
          <p:nvPr/>
        </p:nvSpPr>
        <p:spPr bwMode="auto">
          <a:xfrm>
            <a:off x="2247900" y="64214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63</a:t>
            </a:r>
          </a:p>
        </p:txBody>
      </p:sp>
      <p:pic>
        <p:nvPicPr>
          <p:cNvPr id="53252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01600"/>
            <a:ext cx="8518525" cy="675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8" name="TextBox 9"/>
          <p:cNvSpPr txBox="1">
            <a:spLocks noChangeArrowheads="1"/>
          </p:cNvSpPr>
          <p:nvPr/>
        </p:nvSpPr>
        <p:spPr bwMode="auto">
          <a:xfrm>
            <a:off x="1905470" y="4789300"/>
            <a:ext cx="5487977" cy="107721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3200" dirty="0">
                <a:latin typeface="Times New Roman" panose="02020603050405020304" pitchFamily="18" charset="0"/>
                <a:cs typeface="Arial" panose="020B0604020202020204" pitchFamily="34" charset="0"/>
              </a:rPr>
              <a:t>Hidden neurons can detect for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3200" dirty="0">
                <a:latin typeface="Times New Roman" panose="02020603050405020304" pitchFamily="18" charset="0"/>
                <a:cs typeface="Arial" panose="020B0604020202020204" pitchFamily="34" charset="0"/>
              </a:rPr>
              <a:t>specific parts of an image </a:t>
            </a:r>
          </a:p>
        </p:txBody>
      </p:sp>
    </p:spTree>
    <p:extLst>
      <p:ext uri="{BB962C8B-B14F-4D97-AF65-F5344CB8AC3E}">
        <p14:creationId xmlns:p14="http://schemas.microsoft.com/office/powerpoint/2010/main" val="3576785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574675" y="296863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>
                <a:solidFill>
                  <a:srgbClr val="FF3300"/>
                </a:solidFill>
              </a:rPr>
              <a:t> </a:t>
            </a:r>
            <a:endParaRPr lang="en-GB" altLang="en-US" i="1">
              <a:solidFill>
                <a:srgbClr val="FF3300"/>
              </a:solidFill>
            </a:endParaRPr>
          </a:p>
        </p:txBody>
      </p:sp>
      <p:sp>
        <p:nvSpPr>
          <p:cNvPr id="53251" name="TextBox 262"/>
          <p:cNvSpPr txBox="1">
            <a:spLocks noChangeArrowheads="1"/>
          </p:cNvSpPr>
          <p:nvPr/>
        </p:nvSpPr>
        <p:spPr bwMode="auto">
          <a:xfrm>
            <a:off x="2247900" y="64214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63</a:t>
            </a:r>
          </a:p>
        </p:txBody>
      </p:sp>
      <p:pic>
        <p:nvPicPr>
          <p:cNvPr id="53252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01600"/>
            <a:ext cx="8518525" cy="675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8" name="TextBox 9"/>
          <p:cNvSpPr txBox="1">
            <a:spLocks noChangeArrowheads="1"/>
          </p:cNvSpPr>
          <p:nvPr/>
        </p:nvSpPr>
        <p:spPr bwMode="auto">
          <a:xfrm>
            <a:off x="121040" y="4789300"/>
            <a:ext cx="9056838" cy="156966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3200" dirty="0">
                <a:latin typeface="Times New Roman" panose="02020603050405020304" pitchFamily="18" charset="0"/>
                <a:cs typeface="Arial" panose="020B0604020202020204" pitchFamily="34" charset="0"/>
              </a:rPr>
              <a:t>Hidden neurons can detect for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3200" dirty="0">
                <a:latin typeface="Times New Roman" panose="02020603050405020304" pitchFamily="18" charset="0"/>
                <a:cs typeface="Arial" panose="020B0604020202020204" pitchFamily="34" charset="0"/>
              </a:rPr>
              <a:t>specific parts of an image 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3200" dirty="0">
                <a:latin typeface="Times New Roman" panose="02020603050405020304" pitchFamily="18" charset="0"/>
                <a:cs typeface="Arial" panose="020B0604020202020204" pitchFamily="34" charset="0"/>
              </a:rPr>
              <a:t>But what about correlation among different parts?</a:t>
            </a:r>
          </a:p>
        </p:txBody>
      </p:sp>
    </p:spTree>
    <p:extLst>
      <p:ext uri="{BB962C8B-B14F-4D97-AF65-F5344CB8AC3E}">
        <p14:creationId xmlns:p14="http://schemas.microsoft.com/office/powerpoint/2010/main" val="2333318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370013" y="246063"/>
            <a:ext cx="8369950" cy="528637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GB" altLang="en-US" sz="2800" b="1" dirty="0">
                <a:solidFill>
                  <a:srgbClr val="C00000"/>
                </a:solidFill>
              </a:rPr>
              <a:t>Successive layers </a:t>
            </a:r>
            <a:r>
              <a:rPr lang="en-GB" altLang="en-US" sz="2800" dirty="0"/>
              <a:t>can learn higher-level features </a:t>
            </a:r>
          </a:p>
        </p:txBody>
      </p:sp>
      <p:pic>
        <p:nvPicPr>
          <p:cNvPr id="55299" name="Picture 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850900"/>
            <a:ext cx="8596312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2225675" y="2671763"/>
            <a:ext cx="1055688" cy="10779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 </a:t>
            </a:r>
          </a:p>
        </p:txBody>
      </p:sp>
      <p:pic>
        <p:nvPicPr>
          <p:cNvPr id="55301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2759075"/>
            <a:ext cx="684212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2336800" y="2759075"/>
            <a:ext cx="842963" cy="1571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64" name="Oval 63"/>
          <p:cNvSpPr/>
          <p:nvPr/>
        </p:nvSpPr>
        <p:spPr>
          <a:xfrm>
            <a:off x="3759200" y="2682875"/>
            <a:ext cx="1057275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 </a:t>
            </a:r>
          </a:p>
        </p:txBody>
      </p:sp>
      <p:pic>
        <p:nvPicPr>
          <p:cNvPr id="55304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2770188"/>
            <a:ext cx="685800" cy="88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3870325" y="2871788"/>
            <a:ext cx="844550" cy="1555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67" name="Oval 66"/>
          <p:cNvSpPr/>
          <p:nvPr/>
        </p:nvSpPr>
        <p:spPr>
          <a:xfrm>
            <a:off x="5394325" y="2747963"/>
            <a:ext cx="1057275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 </a:t>
            </a:r>
          </a:p>
        </p:txBody>
      </p:sp>
      <p:pic>
        <p:nvPicPr>
          <p:cNvPr id="55307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835275"/>
            <a:ext cx="685800" cy="88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5502275" y="3078163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55309" name="TextBox 3"/>
          <p:cNvSpPr txBox="1">
            <a:spLocks noChangeArrowheads="1"/>
          </p:cNvSpPr>
          <p:nvPr/>
        </p:nvSpPr>
        <p:spPr bwMode="auto">
          <a:xfrm>
            <a:off x="7051675" y="2916238"/>
            <a:ext cx="1325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3600">
                <a:latin typeface="Times New Roman" panose="02020603050405020304" pitchFamily="18" charset="0"/>
                <a:cs typeface="Arial" panose="020B0604020202020204" pitchFamily="34" charset="0"/>
              </a:rPr>
              <a:t>etc …</a:t>
            </a:r>
          </a:p>
        </p:txBody>
      </p:sp>
      <p:sp>
        <p:nvSpPr>
          <p:cNvPr id="60" name="Isosceles Triangle 59"/>
          <p:cNvSpPr/>
          <p:nvPr/>
        </p:nvSpPr>
        <p:spPr>
          <a:xfrm rot="10800000">
            <a:off x="806450" y="1778000"/>
            <a:ext cx="7570788" cy="985838"/>
          </a:xfrm>
          <a:prstGeom prst="triangle">
            <a:avLst>
              <a:gd name="adj" fmla="val 75231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72" name="Isosceles Triangle 71"/>
          <p:cNvSpPr/>
          <p:nvPr/>
        </p:nvSpPr>
        <p:spPr>
          <a:xfrm rot="10800000">
            <a:off x="755650" y="1757363"/>
            <a:ext cx="7570788" cy="985837"/>
          </a:xfrm>
          <a:prstGeom prst="triangle">
            <a:avLst>
              <a:gd name="adj" fmla="val 52952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73" name="Isosceles Triangle 72"/>
          <p:cNvSpPr/>
          <p:nvPr/>
        </p:nvSpPr>
        <p:spPr>
          <a:xfrm rot="10800000">
            <a:off x="735013" y="1778000"/>
            <a:ext cx="7570787" cy="985838"/>
          </a:xfrm>
          <a:prstGeom prst="triangle">
            <a:avLst>
              <a:gd name="adj" fmla="val 31076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74" name="Isosceles Triangle 73"/>
          <p:cNvSpPr/>
          <p:nvPr/>
        </p:nvSpPr>
        <p:spPr>
          <a:xfrm rot="10800000">
            <a:off x="746125" y="1768475"/>
            <a:ext cx="7569200" cy="984250"/>
          </a:xfrm>
          <a:prstGeom prst="triangle">
            <a:avLst>
              <a:gd name="adj" fmla="val 7858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55314" name="TextBox 60"/>
          <p:cNvSpPr txBox="1">
            <a:spLocks noChangeArrowheads="1"/>
          </p:cNvSpPr>
          <p:nvPr/>
        </p:nvSpPr>
        <p:spPr bwMode="auto">
          <a:xfrm>
            <a:off x="334963" y="3027363"/>
            <a:ext cx="16541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1600" dirty="0">
                <a:latin typeface="Times New Roman" panose="02020603050405020304" pitchFamily="18" charset="0"/>
                <a:cs typeface="Arial" panose="020B0604020202020204" pitchFamily="34" charset="0"/>
              </a:rPr>
              <a:t>detect lines in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1600" dirty="0">
                <a:latin typeface="Times New Roman" panose="02020603050405020304" pitchFamily="18" charset="0"/>
                <a:cs typeface="Arial" panose="020B0604020202020204" pitchFamily="34" charset="0"/>
              </a:rPr>
              <a:t>specific positions</a:t>
            </a:r>
          </a:p>
        </p:txBody>
      </p:sp>
      <p:sp>
        <p:nvSpPr>
          <p:cNvPr id="76" name="Oval 75"/>
          <p:cNvSpPr/>
          <p:nvPr/>
        </p:nvSpPr>
        <p:spPr>
          <a:xfrm>
            <a:off x="2611438" y="4429125"/>
            <a:ext cx="1055687" cy="10779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 </a:t>
            </a:r>
          </a:p>
        </p:txBody>
      </p:sp>
      <p:pic>
        <p:nvPicPr>
          <p:cNvPr id="55316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4516438"/>
            <a:ext cx="685800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Rounded Rectangle 77"/>
          <p:cNvSpPr/>
          <p:nvPr/>
        </p:nvSpPr>
        <p:spPr>
          <a:xfrm>
            <a:off x="2733675" y="4516438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80" name="Rounded Rectangle 79"/>
          <p:cNvSpPr/>
          <p:nvPr/>
        </p:nvSpPr>
        <p:spPr>
          <a:xfrm>
            <a:off x="2743200" y="4659313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81" name="Rounded Rectangle 80"/>
          <p:cNvSpPr/>
          <p:nvPr/>
        </p:nvSpPr>
        <p:spPr>
          <a:xfrm>
            <a:off x="2743200" y="4791075"/>
            <a:ext cx="842963" cy="1571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82" name="Rounded Rectangle 81"/>
          <p:cNvSpPr/>
          <p:nvPr/>
        </p:nvSpPr>
        <p:spPr>
          <a:xfrm>
            <a:off x="2743200" y="4913313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dirty="0"/>
              <a:t>v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763838" y="5014913"/>
            <a:ext cx="842962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84" name="Rounded Rectangle 83"/>
          <p:cNvSpPr/>
          <p:nvPr/>
        </p:nvSpPr>
        <p:spPr>
          <a:xfrm>
            <a:off x="2733675" y="4668838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87" name="Rounded Rectangle 86"/>
          <p:cNvSpPr/>
          <p:nvPr/>
        </p:nvSpPr>
        <p:spPr>
          <a:xfrm>
            <a:off x="2722563" y="5208588"/>
            <a:ext cx="842962" cy="1555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cxnSp>
        <p:nvCxnSpPr>
          <p:cNvPr id="63" name="Straight Arrow Connector 62"/>
          <p:cNvCxnSpPr>
            <a:stCxn id="2" idx="4"/>
            <a:endCxn id="76" idx="0"/>
          </p:cNvCxnSpPr>
          <p:nvPr/>
        </p:nvCxnSpPr>
        <p:spPr>
          <a:xfrm>
            <a:off x="2752725" y="3749675"/>
            <a:ext cx="387350" cy="67945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4" idx="4"/>
          </p:cNvCxnSpPr>
          <p:nvPr/>
        </p:nvCxnSpPr>
        <p:spPr>
          <a:xfrm flipH="1">
            <a:off x="3292475" y="3759200"/>
            <a:ext cx="995363" cy="669925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3492500" y="3824288"/>
            <a:ext cx="2257425" cy="60483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endCxn id="78" idx="3"/>
          </p:cNvCxnSpPr>
          <p:nvPr/>
        </p:nvCxnSpPr>
        <p:spPr>
          <a:xfrm flipH="1">
            <a:off x="3576638" y="3613150"/>
            <a:ext cx="4572000" cy="98266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559300" y="4413250"/>
            <a:ext cx="1055688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 </a:t>
            </a:r>
          </a:p>
        </p:txBody>
      </p:sp>
      <p:pic>
        <p:nvPicPr>
          <p:cNvPr id="55329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3" y="4500563"/>
            <a:ext cx="685800" cy="88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ounded Rectangle 111"/>
          <p:cNvSpPr/>
          <p:nvPr/>
        </p:nvSpPr>
        <p:spPr>
          <a:xfrm>
            <a:off x="5019675" y="4554538"/>
            <a:ext cx="120650" cy="8032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13" name="Rounded Rectangle 112"/>
          <p:cNvSpPr/>
          <p:nvPr/>
        </p:nvSpPr>
        <p:spPr>
          <a:xfrm>
            <a:off x="5183188" y="4584700"/>
            <a:ext cx="119062" cy="8048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19" name="Oval 118"/>
          <p:cNvSpPr/>
          <p:nvPr/>
        </p:nvSpPr>
        <p:spPr>
          <a:xfrm>
            <a:off x="6311900" y="4395788"/>
            <a:ext cx="1055688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 </a:t>
            </a:r>
          </a:p>
        </p:txBody>
      </p:sp>
      <p:pic>
        <p:nvPicPr>
          <p:cNvPr id="55333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638" y="4483100"/>
            <a:ext cx="684212" cy="88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4" name="Oval 47113"/>
          <p:cNvSpPr/>
          <p:nvPr/>
        </p:nvSpPr>
        <p:spPr>
          <a:xfrm>
            <a:off x="6497638" y="4500563"/>
            <a:ext cx="430212" cy="430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23" name="Oval 122"/>
          <p:cNvSpPr/>
          <p:nvPr/>
        </p:nvSpPr>
        <p:spPr>
          <a:xfrm>
            <a:off x="6775450" y="4457700"/>
            <a:ext cx="431800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26" name="Oval 125"/>
          <p:cNvSpPr/>
          <p:nvPr/>
        </p:nvSpPr>
        <p:spPr>
          <a:xfrm>
            <a:off x="6711950" y="4576763"/>
            <a:ext cx="431800" cy="430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55337" name="TextBox 126"/>
          <p:cNvSpPr txBox="1">
            <a:spLocks noChangeArrowheads="1"/>
          </p:cNvSpPr>
          <p:nvPr/>
        </p:nvSpPr>
        <p:spPr bwMode="auto">
          <a:xfrm>
            <a:off x="110270" y="4402485"/>
            <a:ext cx="210134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1600" dirty="0">
                <a:latin typeface="Times New Roman" panose="02020603050405020304" pitchFamily="18" charset="0"/>
                <a:cs typeface="Arial" panose="020B0604020202020204" pitchFamily="34" charset="0"/>
              </a:rPr>
              <a:t>Higher level detectors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1600" dirty="0">
                <a:latin typeface="Times New Roman" panose="02020603050405020304" pitchFamily="18" charset="0"/>
                <a:cs typeface="Arial" panose="020B0604020202020204" pitchFamily="34" charset="0"/>
              </a:rPr>
              <a:t>( horizontal line, 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1600" dirty="0">
                <a:latin typeface="Times New Roman" panose="02020603050405020304" pitchFamily="18" charset="0"/>
                <a:cs typeface="Arial" panose="020B0604020202020204" pitchFamily="34" charset="0"/>
              </a:rPr>
              <a:t>“vertical lune”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1600" dirty="0">
                <a:latin typeface="Times New Roman" panose="02020603050405020304" pitchFamily="18" charset="0"/>
                <a:cs typeface="Arial" panose="020B0604020202020204" pitchFamily="34" charset="0"/>
              </a:rPr>
              <a:t>“circle”, etc…</a:t>
            </a:r>
          </a:p>
        </p:txBody>
      </p:sp>
      <p:sp>
        <p:nvSpPr>
          <p:cNvPr id="55338" name="TextBox 127"/>
          <p:cNvSpPr txBox="1">
            <a:spLocks noChangeArrowheads="1"/>
          </p:cNvSpPr>
          <p:nvPr/>
        </p:nvSpPr>
        <p:spPr bwMode="auto">
          <a:xfrm>
            <a:off x="7713663" y="4664075"/>
            <a:ext cx="1327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3600">
                <a:latin typeface="Times New Roman" panose="02020603050405020304" pitchFamily="18" charset="0"/>
                <a:cs typeface="Arial" panose="020B0604020202020204" pitchFamily="34" charset="0"/>
              </a:rPr>
              <a:t>etc …</a:t>
            </a:r>
          </a:p>
        </p:txBody>
      </p:sp>
    </p:spTree>
    <p:extLst>
      <p:ext uri="{BB962C8B-B14F-4D97-AF65-F5344CB8AC3E}">
        <p14:creationId xmlns:p14="http://schemas.microsoft.com/office/powerpoint/2010/main" val="526970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850900"/>
            <a:ext cx="8596312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2225675" y="2671763"/>
            <a:ext cx="1055688" cy="10779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 </a:t>
            </a:r>
          </a:p>
        </p:txBody>
      </p:sp>
      <p:pic>
        <p:nvPicPr>
          <p:cNvPr id="56325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2759075"/>
            <a:ext cx="684212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2336800" y="2759075"/>
            <a:ext cx="842963" cy="1571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64" name="Oval 63"/>
          <p:cNvSpPr/>
          <p:nvPr/>
        </p:nvSpPr>
        <p:spPr>
          <a:xfrm>
            <a:off x="3759200" y="2682875"/>
            <a:ext cx="1057275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 </a:t>
            </a:r>
          </a:p>
        </p:txBody>
      </p:sp>
      <p:pic>
        <p:nvPicPr>
          <p:cNvPr id="56328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2770188"/>
            <a:ext cx="685800" cy="88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3870325" y="2871788"/>
            <a:ext cx="844550" cy="1555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67" name="Oval 66"/>
          <p:cNvSpPr/>
          <p:nvPr/>
        </p:nvSpPr>
        <p:spPr>
          <a:xfrm>
            <a:off x="5394325" y="2747963"/>
            <a:ext cx="1057275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 </a:t>
            </a:r>
          </a:p>
        </p:txBody>
      </p:sp>
      <p:pic>
        <p:nvPicPr>
          <p:cNvPr id="56331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835275"/>
            <a:ext cx="685800" cy="88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5502275" y="3078163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56333" name="TextBox 3"/>
          <p:cNvSpPr txBox="1">
            <a:spLocks noChangeArrowheads="1"/>
          </p:cNvSpPr>
          <p:nvPr/>
        </p:nvSpPr>
        <p:spPr bwMode="auto">
          <a:xfrm>
            <a:off x="7051675" y="2916238"/>
            <a:ext cx="1325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3600">
                <a:latin typeface="Times New Roman" panose="02020603050405020304" pitchFamily="18" charset="0"/>
                <a:cs typeface="Arial" panose="020B0604020202020204" pitchFamily="34" charset="0"/>
              </a:rPr>
              <a:t>etc …</a:t>
            </a:r>
          </a:p>
        </p:txBody>
      </p:sp>
      <p:sp>
        <p:nvSpPr>
          <p:cNvPr id="60" name="Isosceles Triangle 59"/>
          <p:cNvSpPr/>
          <p:nvPr/>
        </p:nvSpPr>
        <p:spPr>
          <a:xfrm rot="10800000">
            <a:off x="806450" y="1778000"/>
            <a:ext cx="7570788" cy="985838"/>
          </a:xfrm>
          <a:prstGeom prst="triangle">
            <a:avLst>
              <a:gd name="adj" fmla="val 75231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72" name="Isosceles Triangle 71"/>
          <p:cNvSpPr/>
          <p:nvPr/>
        </p:nvSpPr>
        <p:spPr>
          <a:xfrm rot="10800000">
            <a:off x="755650" y="1757363"/>
            <a:ext cx="7570788" cy="985837"/>
          </a:xfrm>
          <a:prstGeom prst="triangle">
            <a:avLst>
              <a:gd name="adj" fmla="val 52952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73" name="Isosceles Triangle 72"/>
          <p:cNvSpPr/>
          <p:nvPr/>
        </p:nvSpPr>
        <p:spPr>
          <a:xfrm rot="10800000">
            <a:off x="735013" y="1778000"/>
            <a:ext cx="7570787" cy="985838"/>
          </a:xfrm>
          <a:prstGeom prst="triangle">
            <a:avLst>
              <a:gd name="adj" fmla="val 31076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74" name="Isosceles Triangle 73"/>
          <p:cNvSpPr/>
          <p:nvPr/>
        </p:nvSpPr>
        <p:spPr>
          <a:xfrm rot="10800000">
            <a:off x="746125" y="1768475"/>
            <a:ext cx="7569200" cy="984250"/>
          </a:xfrm>
          <a:prstGeom prst="triangle">
            <a:avLst>
              <a:gd name="adj" fmla="val 7858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56338" name="TextBox 60"/>
          <p:cNvSpPr txBox="1">
            <a:spLocks noChangeArrowheads="1"/>
          </p:cNvSpPr>
          <p:nvPr/>
        </p:nvSpPr>
        <p:spPr bwMode="auto">
          <a:xfrm>
            <a:off x="334963" y="3027363"/>
            <a:ext cx="16541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detect lines in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Specific positions</a:t>
            </a:r>
          </a:p>
        </p:txBody>
      </p:sp>
      <p:sp>
        <p:nvSpPr>
          <p:cNvPr id="76" name="Oval 75"/>
          <p:cNvSpPr/>
          <p:nvPr/>
        </p:nvSpPr>
        <p:spPr>
          <a:xfrm>
            <a:off x="2611438" y="4429125"/>
            <a:ext cx="1055687" cy="10779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 </a:t>
            </a:r>
          </a:p>
        </p:txBody>
      </p:sp>
      <p:pic>
        <p:nvPicPr>
          <p:cNvPr id="56340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4516438"/>
            <a:ext cx="685800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Rounded Rectangle 77"/>
          <p:cNvSpPr/>
          <p:nvPr/>
        </p:nvSpPr>
        <p:spPr>
          <a:xfrm>
            <a:off x="2733675" y="4516438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80" name="Rounded Rectangle 79"/>
          <p:cNvSpPr/>
          <p:nvPr/>
        </p:nvSpPr>
        <p:spPr>
          <a:xfrm>
            <a:off x="2743200" y="4659313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81" name="Rounded Rectangle 80"/>
          <p:cNvSpPr/>
          <p:nvPr/>
        </p:nvSpPr>
        <p:spPr>
          <a:xfrm>
            <a:off x="2743200" y="4791075"/>
            <a:ext cx="842963" cy="1571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82" name="Rounded Rectangle 81"/>
          <p:cNvSpPr/>
          <p:nvPr/>
        </p:nvSpPr>
        <p:spPr>
          <a:xfrm>
            <a:off x="2743200" y="4913313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dirty="0"/>
              <a:t>v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763838" y="5014913"/>
            <a:ext cx="842962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84" name="Rounded Rectangle 83"/>
          <p:cNvSpPr/>
          <p:nvPr/>
        </p:nvSpPr>
        <p:spPr>
          <a:xfrm>
            <a:off x="2733675" y="4668838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87" name="Rounded Rectangle 86"/>
          <p:cNvSpPr/>
          <p:nvPr/>
        </p:nvSpPr>
        <p:spPr>
          <a:xfrm>
            <a:off x="2722563" y="5208588"/>
            <a:ext cx="842962" cy="1555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cxnSp>
        <p:nvCxnSpPr>
          <p:cNvPr id="63" name="Straight Arrow Connector 62"/>
          <p:cNvCxnSpPr>
            <a:stCxn id="2" idx="4"/>
            <a:endCxn id="76" idx="0"/>
          </p:cNvCxnSpPr>
          <p:nvPr/>
        </p:nvCxnSpPr>
        <p:spPr>
          <a:xfrm>
            <a:off x="2752725" y="3749675"/>
            <a:ext cx="387350" cy="67945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4" idx="4"/>
          </p:cNvCxnSpPr>
          <p:nvPr/>
        </p:nvCxnSpPr>
        <p:spPr>
          <a:xfrm flipH="1">
            <a:off x="3292475" y="3759200"/>
            <a:ext cx="995363" cy="669925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3492500" y="3824288"/>
            <a:ext cx="2257425" cy="60483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endCxn id="78" idx="3"/>
          </p:cNvCxnSpPr>
          <p:nvPr/>
        </p:nvCxnSpPr>
        <p:spPr>
          <a:xfrm flipH="1">
            <a:off x="3576638" y="3613150"/>
            <a:ext cx="4572000" cy="98266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559300" y="4413250"/>
            <a:ext cx="1055688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 </a:t>
            </a:r>
          </a:p>
        </p:txBody>
      </p:sp>
      <p:pic>
        <p:nvPicPr>
          <p:cNvPr id="56353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4494213"/>
            <a:ext cx="685800" cy="88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ounded Rectangle 111"/>
          <p:cNvSpPr/>
          <p:nvPr/>
        </p:nvSpPr>
        <p:spPr>
          <a:xfrm>
            <a:off x="4909344" y="4521993"/>
            <a:ext cx="120650" cy="8032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13" name="Rounded Rectangle 112"/>
          <p:cNvSpPr/>
          <p:nvPr/>
        </p:nvSpPr>
        <p:spPr>
          <a:xfrm>
            <a:off x="5183188" y="4584700"/>
            <a:ext cx="119062" cy="8048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19" name="Oval 118"/>
          <p:cNvSpPr/>
          <p:nvPr/>
        </p:nvSpPr>
        <p:spPr>
          <a:xfrm>
            <a:off x="6311900" y="4395788"/>
            <a:ext cx="1055688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 </a:t>
            </a:r>
          </a:p>
        </p:txBody>
      </p:sp>
      <p:pic>
        <p:nvPicPr>
          <p:cNvPr id="56357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638" y="4483100"/>
            <a:ext cx="684212" cy="88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4" name="Oval 47113"/>
          <p:cNvSpPr/>
          <p:nvPr/>
        </p:nvSpPr>
        <p:spPr>
          <a:xfrm>
            <a:off x="6497638" y="4500563"/>
            <a:ext cx="430212" cy="430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23" name="Oval 122"/>
          <p:cNvSpPr/>
          <p:nvPr/>
        </p:nvSpPr>
        <p:spPr>
          <a:xfrm>
            <a:off x="6775450" y="4457700"/>
            <a:ext cx="431800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26" name="Oval 125"/>
          <p:cNvSpPr/>
          <p:nvPr/>
        </p:nvSpPr>
        <p:spPr>
          <a:xfrm>
            <a:off x="6711950" y="4576763"/>
            <a:ext cx="431800" cy="430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56361" name="TextBox 126"/>
          <p:cNvSpPr txBox="1">
            <a:spLocks noChangeArrowheads="1"/>
          </p:cNvSpPr>
          <p:nvPr/>
        </p:nvSpPr>
        <p:spPr bwMode="auto">
          <a:xfrm>
            <a:off x="123825" y="4410075"/>
            <a:ext cx="191135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Higher level detetors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( horizontal line, 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“RHS vertical lune”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“upper loop”, etc…</a:t>
            </a:r>
          </a:p>
        </p:txBody>
      </p:sp>
      <p:sp>
        <p:nvSpPr>
          <p:cNvPr id="56362" name="TextBox 127"/>
          <p:cNvSpPr txBox="1">
            <a:spLocks noChangeArrowheads="1"/>
          </p:cNvSpPr>
          <p:nvPr/>
        </p:nvSpPr>
        <p:spPr bwMode="auto">
          <a:xfrm>
            <a:off x="7713663" y="4664075"/>
            <a:ext cx="1327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3600">
                <a:latin typeface="Times New Roman" panose="02020603050405020304" pitchFamily="18" charset="0"/>
                <a:cs typeface="Arial" panose="020B0604020202020204" pitchFamily="34" charset="0"/>
              </a:rPr>
              <a:t>etc …</a:t>
            </a:r>
          </a:p>
        </p:txBody>
      </p:sp>
      <p:sp>
        <p:nvSpPr>
          <p:cNvPr id="44" name="Oval 43"/>
          <p:cNvSpPr/>
          <p:nvPr/>
        </p:nvSpPr>
        <p:spPr>
          <a:xfrm>
            <a:off x="4613275" y="5888038"/>
            <a:ext cx="966788" cy="8747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GB" sz="1600" dirty="0"/>
              <a:t>  </a:t>
            </a:r>
          </a:p>
        </p:txBody>
      </p:sp>
      <p:cxnSp>
        <p:nvCxnSpPr>
          <p:cNvPr id="47" name="Straight Arrow Connector 46"/>
          <p:cNvCxnSpPr>
            <a:stCxn id="101" idx="4"/>
            <a:endCxn id="44" idx="0"/>
          </p:cNvCxnSpPr>
          <p:nvPr/>
        </p:nvCxnSpPr>
        <p:spPr>
          <a:xfrm>
            <a:off x="5087938" y="5489575"/>
            <a:ext cx="9525" cy="39846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4" idx="7"/>
          </p:cNvCxnSpPr>
          <p:nvPr/>
        </p:nvCxnSpPr>
        <p:spPr>
          <a:xfrm flipH="1">
            <a:off x="5438775" y="5502275"/>
            <a:ext cx="1384300" cy="51435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44" idx="1"/>
          </p:cNvCxnSpPr>
          <p:nvPr/>
        </p:nvCxnSpPr>
        <p:spPr>
          <a:xfrm>
            <a:off x="3265488" y="5467350"/>
            <a:ext cx="1489075" cy="549275"/>
          </a:xfrm>
          <a:prstGeom prst="straightConnector1">
            <a:avLst/>
          </a:prstGeom>
          <a:ln w="3175">
            <a:solidFill>
              <a:srgbClr val="FF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5614988" y="5399088"/>
            <a:ext cx="3030537" cy="774700"/>
          </a:xfrm>
          <a:prstGeom prst="straightConnector1">
            <a:avLst/>
          </a:prstGeom>
          <a:ln w="3175">
            <a:solidFill>
              <a:srgbClr val="FF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68" name="TextBox 14"/>
          <p:cNvSpPr txBox="1">
            <a:spLocks noChangeArrowheads="1"/>
          </p:cNvSpPr>
          <p:nvPr/>
        </p:nvSpPr>
        <p:spPr bwMode="auto">
          <a:xfrm>
            <a:off x="1079500" y="6178550"/>
            <a:ext cx="3513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What does this unit detect?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464170" y="73819"/>
            <a:ext cx="8190260" cy="8382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GB" altLang="en-US" sz="2800" b="1" dirty="0">
                <a:solidFill>
                  <a:srgbClr val="C00000"/>
                </a:solidFill>
              </a:rPr>
              <a:t>Successive layers </a:t>
            </a:r>
            <a:r>
              <a:rPr lang="en-GB" altLang="en-US" sz="2800" dirty="0"/>
              <a:t>can learn higher-level features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5061743" y="4558903"/>
            <a:ext cx="120650" cy="8032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52" name="Rounded Rectangle 51"/>
          <p:cNvSpPr/>
          <p:nvPr/>
        </p:nvSpPr>
        <p:spPr>
          <a:xfrm>
            <a:off x="5303587" y="4546600"/>
            <a:ext cx="120650" cy="8032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280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552124" y="1982219"/>
            <a:ext cx="7919897" cy="459016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GB" altLang="en-US" dirty="0"/>
              <a:t>That is how </a:t>
            </a:r>
            <a:r>
              <a:rPr lang="en-GB" altLang="en-US" i="1" dirty="0"/>
              <a:t>multiple layers make sense</a:t>
            </a:r>
            <a:r>
              <a:rPr lang="en-GB" altLang="en-US" dirty="0"/>
              <a:t> </a:t>
            </a:r>
          </a:p>
        </p:txBody>
      </p:sp>
      <p:sp>
        <p:nvSpPr>
          <p:cNvPr id="5" name="Oval 4"/>
          <p:cNvSpPr/>
          <p:nvPr/>
        </p:nvSpPr>
        <p:spPr>
          <a:xfrm>
            <a:off x="1990725" y="3382963"/>
            <a:ext cx="387350" cy="3873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1990725" y="3932238"/>
            <a:ext cx="387350" cy="3857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2001838" y="4491038"/>
            <a:ext cx="385762" cy="3857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068638" y="3403600"/>
            <a:ext cx="385762" cy="385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3068638" y="3952875"/>
            <a:ext cx="385762" cy="385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3078163" y="4511675"/>
            <a:ext cx="385762" cy="385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cxnSp>
        <p:nvCxnSpPr>
          <p:cNvPr id="11" name="Straight Arrow Connector 10"/>
          <p:cNvCxnSpPr>
            <a:stCxn id="5" idx="6"/>
            <a:endCxn id="8" idx="2"/>
          </p:cNvCxnSpPr>
          <p:nvPr/>
        </p:nvCxnSpPr>
        <p:spPr>
          <a:xfrm>
            <a:off x="2378075" y="3576638"/>
            <a:ext cx="690563" cy="20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6"/>
            <a:endCxn id="9" idx="2"/>
          </p:cNvCxnSpPr>
          <p:nvPr/>
        </p:nvCxnSpPr>
        <p:spPr>
          <a:xfrm>
            <a:off x="2378075" y="3576638"/>
            <a:ext cx="690563" cy="568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6"/>
            <a:endCxn id="10" idx="2"/>
          </p:cNvCxnSpPr>
          <p:nvPr/>
        </p:nvCxnSpPr>
        <p:spPr>
          <a:xfrm>
            <a:off x="2378075" y="3576638"/>
            <a:ext cx="700088" cy="1127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6"/>
            <a:endCxn id="8" idx="2"/>
          </p:cNvCxnSpPr>
          <p:nvPr/>
        </p:nvCxnSpPr>
        <p:spPr>
          <a:xfrm flipV="1">
            <a:off x="2378075" y="3597275"/>
            <a:ext cx="690563" cy="528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9" idx="2"/>
          </p:cNvCxnSpPr>
          <p:nvPr/>
        </p:nvCxnSpPr>
        <p:spPr>
          <a:xfrm>
            <a:off x="2378075" y="4125913"/>
            <a:ext cx="690563" cy="19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10" idx="2"/>
          </p:cNvCxnSpPr>
          <p:nvPr/>
        </p:nvCxnSpPr>
        <p:spPr>
          <a:xfrm>
            <a:off x="2378075" y="4125913"/>
            <a:ext cx="700088" cy="577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6"/>
            <a:endCxn id="8" idx="2"/>
          </p:cNvCxnSpPr>
          <p:nvPr/>
        </p:nvCxnSpPr>
        <p:spPr>
          <a:xfrm flipV="1">
            <a:off x="2387600" y="3597275"/>
            <a:ext cx="681038" cy="1087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6"/>
            <a:endCxn id="9" idx="2"/>
          </p:cNvCxnSpPr>
          <p:nvPr/>
        </p:nvCxnSpPr>
        <p:spPr>
          <a:xfrm flipV="1">
            <a:off x="2387600" y="4144963"/>
            <a:ext cx="681038" cy="539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10" idx="2"/>
          </p:cNvCxnSpPr>
          <p:nvPr/>
        </p:nvCxnSpPr>
        <p:spPr>
          <a:xfrm>
            <a:off x="2387600" y="4684713"/>
            <a:ext cx="690563" cy="19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324725" y="3992563"/>
            <a:ext cx="387350" cy="3873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cxnSp>
        <p:nvCxnSpPr>
          <p:cNvPr id="21" name="Straight Arrow Connector 20"/>
          <p:cNvCxnSpPr>
            <a:endCxn id="20" idx="1"/>
          </p:cNvCxnSpPr>
          <p:nvPr/>
        </p:nvCxnSpPr>
        <p:spPr>
          <a:xfrm>
            <a:off x="6797675" y="3627438"/>
            <a:ext cx="584200" cy="422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0" idx="2"/>
          </p:cNvCxnSpPr>
          <p:nvPr/>
        </p:nvCxnSpPr>
        <p:spPr>
          <a:xfrm>
            <a:off x="6797675" y="4176713"/>
            <a:ext cx="52705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3"/>
          </p:cNvCxnSpPr>
          <p:nvPr/>
        </p:nvCxnSpPr>
        <p:spPr>
          <a:xfrm flipV="1">
            <a:off x="6750050" y="4322763"/>
            <a:ext cx="631825" cy="549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165600" y="3444875"/>
            <a:ext cx="385763" cy="385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4165600" y="3992563"/>
            <a:ext cx="385763" cy="387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4175125" y="4551363"/>
            <a:ext cx="387350" cy="387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cxnSp>
        <p:nvCxnSpPr>
          <p:cNvPr id="27" name="Straight Arrow Connector 26"/>
          <p:cNvCxnSpPr>
            <a:endCxn id="24" idx="2"/>
          </p:cNvCxnSpPr>
          <p:nvPr/>
        </p:nvCxnSpPr>
        <p:spPr>
          <a:xfrm>
            <a:off x="3475038" y="3617913"/>
            <a:ext cx="690562" cy="19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5" idx="2"/>
          </p:cNvCxnSpPr>
          <p:nvPr/>
        </p:nvCxnSpPr>
        <p:spPr>
          <a:xfrm>
            <a:off x="3475038" y="3617913"/>
            <a:ext cx="690562" cy="568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6" idx="2"/>
          </p:cNvCxnSpPr>
          <p:nvPr/>
        </p:nvCxnSpPr>
        <p:spPr>
          <a:xfrm>
            <a:off x="3475038" y="3617913"/>
            <a:ext cx="700087" cy="1127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4" idx="2"/>
          </p:cNvCxnSpPr>
          <p:nvPr/>
        </p:nvCxnSpPr>
        <p:spPr>
          <a:xfrm flipV="1">
            <a:off x="3475038" y="3636963"/>
            <a:ext cx="690562" cy="528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5" idx="2"/>
          </p:cNvCxnSpPr>
          <p:nvPr/>
        </p:nvCxnSpPr>
        <p:spPr>
          <a:xfrm>
            <a:off x="3475038" y="4165600"/>
            <a:ext cx="690562" cy="20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6" idx="2"/>
          </p:cNvCxnSpPr>
          <p:nvPr/>
        </p:nvCxnSpPr>
        <p:spPr>
          <a:xfrm>
            <a:off x="3475038" y="4165600"/>
            <a:ext cx="700087" cy="579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4" idx="2"/>
          </p:cNvCxnSpPr>
          <p:nvPr/>
        </p:nvCxnSpPr>
        <p:spPr>
          <a:xfrm flipV="1">
            <a:off x="3484563" y="3636963"/>
            <a:ext cx="681037" cy="10874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5" idx="2"/>
          </p:cNvCxnSpPr>
          <p:nvPr/>
        </p:nvCxnSpPr>
        <p:spPr>
          <a:xfrm flipV="1">
            <a:off x="3484563" y="4186238"/>
            <a:ext cx="681037" cy="538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6" idx="2"/>
          </p:cNvCxnSpPr>
          <p:nvPr/>
        </p:nvCxnSpPr>
        <p:spPr>
          <a:xfrm>
            <a:off x="3484563" y="4724400"/>
            <a:ext cx="690562" cy="20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273675" y="3454400"/>
            <a:ext cx="385763" cy="385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37" name="Oval 36"/>
          <p:cNvSpPr/>
          <p:nvPr/>
        </p:nvSpPr>
        <p:spPr>
          <a:xfrm>
            <a:off x="5273675" y="4003675"/>
            <a:ext cx="385763" cy="385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38" name="Oval 37"/>
          <p:cNvSpPr/>
          <p:nvPr/>
        </p:nvSpPr>
        <p:spPr>
          <a:xfrm>
            <a:off x="5283200" y="4562475"/>
            <a:ext cx="385763" cy="385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cxnSp>
        <p:nvCxnSpPr>
          <p:cNvPr id="39" name="Straight Arrow Connector 38"/>
          <p:cNvCxnSpPr>
            <a:endCxn id="36" idx="2"/>
          </p:cNvCxnSpPr>
          <p:nvPr/>
        </p:nvCxnSpPr>
        <p:spPr>
          <a:xfrm>
            <a:off x="4581525" y="3627438"/>
            <a:ext cx="692150" cy="20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7" idx="2"/>
          </p:cNvCxnSpPr>
          <p:nvPr/>
        </p:nvCxnSpPr>
        <p:spPr>
          <a:xfrm>
            <a:off x="4581525" y="3627438"/>
            <a:ext cx="692150" cy="568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8" idx="2"/>
          </p:cNvCxnSpPr>
          <p:nvPr/>
        </p:nvCxnSpPr>
        <p:spPr>
          <a:xfrm>
            <a:off x="4581525" y="3627438"/>
            <a:ext cx="701675" cy="1127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6" idx="2"/>
          </p:cNvCxnSpPr>
          <p:nvPr/>
        </p:nvCxnSpPr>
        <p:spPr>
          <a:xfrm flipV="1">
            <a:off x="4581525" y="3648075"/>
            <a:ext cx="692150" cy="528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7" idx="2"/>
          </p:cNvCxnSpPr>
          <p:nvPr/>
        </p:nvCxnSpPr>
        <p:spPr>
          <a:xfrm>
            <a:off x="4581525" y="4176713"/>
            <a:ext cx="692150" cy="19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8" idx="2"/>
          </p:cNvCxnSpPr>
          <p:nvPr/>
        </p:nvCxnSpPr>
        <p:spPr>
          <a:xfrm>
            <a:off x="4581525" y="4176713"/>
            <a:ext cx="701675" cy="577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6" idx="2"/>
          </p:cNvCxnSpPr>
          <p:nvPr/>
        </p:nvCxnSpPr>
        <p:spPr>
          <a:xfrm flipV="1">
            <a:off x="4592638" y="3648075"/>
            <a:ext cx="681037" cy="1087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7" idx="2"/>
          </p:cNvCxnSpPr>
          <p:nvPr/>
        </p:nvCxnSpPr>
        <p:spPr>
          <a:xfrm flipV="1">
            <a:off x="4592638" y="4195763"/>
            <a:ext cx="681037" cy="539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38" idx="2"/>
          </p:cNvCxnSpPr>
          <p:nvPr/>
        </p:nvCxnSpPr>
        <p:spPr>
          <a:xfrm>
            <a:off x="4592638" y="4735513"/>
            <a:ext cx="690562" cy="19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380163" y="3475038"/>
            <a:ext cx="385762" cy="385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6380163" y="4024313"/>
            <a:ext cx="385762" cy="385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6391275" y="4583113"/>
            <a:ext cx="385763" cy="385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cxnSp>
        <p:nvCxnSpPr>
          <p:cNvPr id="51" name="Straight Arrow Connector 50"/>
          <p:cNvCxnSpPr>
            <a:endCxn id="48" idx="2"/>
          </p:cNvCxnSpPr>
          <p:nvPr/>
        </p:nvCxnSpPr>
        <p:spPr>
          <a:xfrm>
            <a:off x="5689600" y="3648075"/>
            <a:ext cx="690563" cy="20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9" idx="2"/>
          </p:cNvCxnSpPr>
          <p:nvPr/>
        </p:nvCxnSpPr>
        <p:spPr>
          <a:xfrm>
            <a:off x="5689600" y="3648075"/>
            <a:ext cx="690563" cy="568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50" idx="2"/>
          </p:cNvCxnSpPr>
          <p:nvPr/>
        </p:nvCxnSpPr>
        <p:spPr>
          <a:xfrm>
            <a:off x="5689600" y="3648075"/>
            <a:ext cx="701675" cy="1127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48" idx="2"/>
          </p:cNvCxnSpPr>
          <p:nvPr/>
        </p:nvCxnSpPr>
        <p:spPr>
          <a:xfrm flipV="1">
            <a:off x="5689600" y="3668713"/>
            <a:ext cx="690563" cy="527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49" idx="2"/>
          </p:cNvCxnSpPr>
          <p:nvPr/>
        </p:nvCxnSpPr>
        <p:spPr>
          <a:xfrm>
            <a:off x="5689600" y="4195763"/>
            <a:ext cx="690563" cy="20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50" idx="2"/>
          </p:cNvCxnSpPr>
          <p:nvPr/>
        </p:nvCxnSpPr>
        <p:spPr>
          <a:xfrm>
            <a:off x="5689600" y="4195763"/>
            <a:ext cx="701675" cy="5794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48" idx="2"/>
          </p:cNvCxnSpPr>
          <p:nvPr/>
        </p:nvCxnSpPr>
        <p:spPr>
          <a:xfrm flipV="1">
            <a:off x="5699125" y="3668713"/>
            <a:ext cx="681038" cy="1085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49" idx="2"/>
          </p:cNvCxnSpPr>
          <p:nvPr/>
        </p:nvCxnSpPr>
        <p:spPr>
          <a:xfrm flipV="1">
            <a:off x="5699125" y="4216400"/>
            <a:ext cx="681038" cy="538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0" idx="2"/>
          </p:cNvCxnSpPr>
          <p:nvPr/>
        </p:nvCxnSpPr>
        <p:spPr>
          <a:xfrm>
            <a:off x="5699125" y="4754563"/>
            <a:ext cx="692150" cy="20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918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/>
          <p:cNvSpPr txBox="1">
            <a:spLocks/>
          </p:cNvSpPr>
          <p:nvPr/>
        </p:nvSpPr>
        <p:spPr bwMode="auto">
          <a:xfrm>
            <a:off x="1203606" y="1389433"/>
            <a:ext cx="6553908" cy="1157287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1800" kern="0" dirty="0"/>
              <a:t>We want to </a:t>
            </a:r>
            <a:r>
              <a:rPr lang="en-GB" altLang="en-US" sz="2800" kern="0" dirty="0"/>
              <a:t>stack many hidden layers </a:t>
            </a:r>
            <a:r>
              <a:rPr lang="en-GB" altLang="en-US" sz="1800" kern="0" dirty="0"/>
              <a:t>to capture “true” features from lower levels to higher levels</a:t>
            </a:r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2928938"/>
            <a:ext cx="6805613" cy="190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976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/>
          <p:cNvSpPr txBox="1">
            <a:spLocks/>
          </p:cNvSpPr>
          <p:nvPr/>
        </p:nvSpPr>
        <p:spPr bwMode="auto">
          <a:xfrm>
            <a:off x="1684634" y="1611313"/>
            <a:ext cx="6017592" cy="6810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800" kern="0" dirty="0"/>
              <a:t>Your brain works that way</a:t>
            </a:r>
          </a:p>
        </p:txBody>
      </p:sp>
      <p:pic>
        <p:nvPicPr>
          <p:cNvPr id="58372" name="Picture 2" descr="http://upload.wikimedia.org/wikipedia/commons/f/f8/Lateral_geniculate_nucle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001" y="2852541"/>
            <a:ext cx="3358973" cy="289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57" y="76200"/>
            <a:ext cx="8301901" cy="838200"/>
          </a:xfrm>
        </p:spPr>
        <p:txBody>
          <a:bodyPr/>
          <a:lstStyle/>
          <a:p>
            <a:r>
              <a:rPr lang="en-GB" altLang="en-US" sz="2800" b="1" dirty="0">
                <a:solidFill>
                  <a:srgbClr val="C00000"/>
                </a:solidFill>
              </a:rPr>
              <a:t>Successive layers </a:t>
            </a:r>
            <a:r>
              <a:rPr lang="en-GB" altLang="en-US" sz="2800" dirty="0"/>
              <a:t>can learn higher-level features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57" y="3057924"/>
            <a:ext cx="3311680" cy="248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45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Review</a:t>
            </a:r>
            <a:endParaRPr lang="en-US" dirty="0"/>
          </a:p>
        </p:txBody>
      </p:sp>
      <p:sp>
        <p:nvSpPr>
          <p:cNvPr id="112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en-GB" altLang="en-US" dirty="0"/>
              <a:t>How to train a neural network?</a:t>
            </a:r>
          </a:p>
          <a:p>
            <a:pPr marL="0" indent="0" eaLnBrk="1" hangingPunct="1"/>
            <a:r>
              <a:rPr lang="en-GB" altLang="en-US" dirty="0"/>
              <a:t>  </a:t>
            </a:r>
          </a:p>
          <a:p>
            <a:pPr marL="0" indent="0" eaLnBrk="1" hangingPunct="1"/>
            <a:endParaRPr lang="en-GB" altLang="en-US" dirty="0"/>
          </a:p>
          <a:p>
            <a:pPr marL="0" indent="0" eaLnBrk="1" hangingPunct="1"/>
            <a:r>
              <a:rPr lang="en-GB" altLang="en-US" dirty="0"/>
              <a:t> </a:t>
            </a:r>
            <a:endParaRPr lang="en-GB" altLang="en-US" b="1" dirty="0">
              <a:solidFill>
                <a:srgbClr val="FF0000"/>
              </a:solidFill>
            </a:endParaRPr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688" y="3118289"/>
            <a:ext cx="3707106" cy="1037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8892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06425" y="158750"/>
            <a:ext cx="8229600" cy="509588"/>
          </a:xfrm>
        </p:spPr>
        <p:txBody>
          <a:bodyPr/>
          <a:lstStyle/>
          <a:p>
            <a:pPr eaLnBrk="1" hangingPunct="1"/>
            <a:r>
              <a:rPr lang="en-US" altLang="en-US" dirty="0"/>
              <a:t>Deep learning today</a:t>
            </a:r>
          </a:p>
        </p:txBody>
      </p:sp>
      <p:pic>
        <p:nvPicPr>
          <p:cNvPr id="5123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88477" y="1590631"/>
            <a:ext cx="5825236" cy="2933738"/>
          </a:xfrm>
        </p:spPr>
      </p:pic>
      <p:sp>
        <p:nvSpPr>
          <p:cNvPr id="2" name="Rectangle 1"/>
          <p:cNvSpPr/>
          <p:nvPr/>
        </p:nvSpPr>
        <p:spPr>
          <a:xfrm>
            <a:off x="1035242" y="5081024"/>
            <a:ext cx="7308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3"/>
              </a:rPr>
              <a:t>https://experiments.withgoogle.com/collection/ai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2589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824038"/>
            <a:ext cx="7143750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4" descr="f(x) = \frac{1}{1 + \mathrm e^{-x}}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892" y="236965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6" descr="http://upload.wikimedia.org/wikipedia/commons/thumb/8/88/Logistic-curve.svg/480px-Logistic-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47625"/>
            <a:ext cx="30480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Box 1"/>
          <p:cNvSpPr txBox="1">
            <a:spLocks noChangeArrowheads="1"/>
          </p:cNvSpPr>
          <p:nvPr/>
        </p:nvSpPr>
        <p:spPr bwMode="auto">
          <a:xfrm>
            <a:off x="2613025" y="2509838"/>
            <a:ext cx="723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W1 </a:t>
            </a:r>
          </a:p>
        </p:txBody>
      </p:sp>
      <p:sp>
        <p:nvSpPr>
          <p:cNvPr id="12294" name="TextBox 35"/>
          <p:cNvSpPr txBox="1">
            <a:spLocks noChangeArrowheads="1"/>
          </p:cNvSpPr>
          <p:nvPr/>
        </p:nvSpPr>
        <p:spPr bwMode="auto">
          <a:xfrm>
            <a:off x="2298700" y="3576638"/>
            <a:ext cx="723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W2 </a:t>
            </a:r>
          </a:p>
        </p:txBody>
      </p:sp>
      <p:sp>
        <p:nvSpPr>
          <p:cNvPr id="12295" name="TextBox 36"/>
          <p:cNvSpPr txBox="1">
            <a:spLocks noChangeArrowheads="1"/>
          </p:cNvSpPr>
          <p:nvPr/>
        </p:nvSpPr>
        <p:spPr bwMode="auto">
          <a:xfrm>
            <a:off x="2295525" y="4724400"/>
            <a:ext cx="723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W3 </a:t>
            </a:r>
          </a:p>
        </p:txBody>
      </p:sp>
      <p:sp>
        <p:nvSpPr>
          <p:cNvPr id="12296" name="TextBox 2"/>
          <p:cNvSpPr txBox="1">
            <a:spLocks noChangeArrowheads="1"/>
          </p:cNvSpPr>
          <p:nvPr/>
        </p:nvSpPr>
        <p:spPr bwMode="auto">
          <a:xfrm>
            <a:off x="4664578" y="3642409"/>
            <a:ext cx="8771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3600" i="1" dirty="0"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en-GB" altLang="en-US" sz="3600" dirty="0">
                <a:latin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GB" altLang="en-US" sz="3600" i="1" dirty="0">
                <a:latin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en-GB" altLang="en-US" sz="3600" dirty="0">
                <a:latin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297" name="TextBox 39"/>
          <p:cNvSpPr txBox="1">
            <a:spLocks noChangeArrowheads="1"/>
          </p:cNvSpPr>
          <p:nvPr/>
        </p:nvSpPr>
        <p:spPr bwMode="auto">
          <a:xfrm>
            <a:off x="876300" y="5876925"/>
            <a:ext cx="568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1.4</a:t>
            </a:r>
          </a:p>
        </p:txBody>
      </p:sp>
      <p:sp>
        <p:nvSpPr>
          <p:cNvPr id="12298" name="TextBox 39"/>
          <p:cNvSpPr txBox="1">
            <a:spLocks noChangeArrowheads="1"/>
          </p:cNvSpPr>
          <p:nvPr/>
        </p:nvSpPr>
        <p:spPr bwMode="auto">
          <a:xfrm>
            <a:off x="865188" y="3719513"/>
            <a:ext cx="671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-2.5</a:t>
            </a:r>
          </a:p>
        </p:txBody>
      </p:sp>
      <p:sp>
        <p:nvSpPr>
          <p:cNvPr id="12299" name="TextBox 39"/>
          <p:cNvSpPr txBox="1">
            <a:spLocks noChangeArrowheads="1"/>
          </p:cNvSpPr>
          <p:nvPr/>
        </p:nvSpPr>
        <p:spPr bwMode="auto">
          <a:xfrm>
            <a:off x="876300" y="1593850"/>
            <a:ext cx="825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-0.06</a:t>
            </a:r>
          </a:p>
        </p:txBody>
      </p:sp>
    </p:spTree>
    <p:extLst>
      <p:ext uri="{BB962C8B-B14F-4D97-AF65-F5344CB8AC3E}">
        <p14:creationId xmlns:p14="http://schemas.microsoft.com/office/powerpoint/2010/main" val="1711731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1811338"/>
            <a:ext cx="6903041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4" descr="f(x) = \frac{1}{1 + \mathrm e^{-x}}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425" y="184542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6" descr="http://upload.wikimedia.org/wikipedia/commons/thumb/8/88/Logistic-curve.svg/480px-Logistic-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47625"/>
            <a:ext cx="30480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1"/>
          <p:cNvSpPr txBox="1">
            <a:spLocks noChangeArrowheads="1"/>
          </p:cNvSpPr>
          <p:nvPr/>
        </p:nvSpPr>
        <p:spPr bwMode="auto">
          <a:xfrm>
            <a:off x="2490788" y="2497138"/>
            <a:ext cx="5699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2.7</a:t>
            </a:r>
          </a:p>
        </p:txBody>
      </p:sp>
      <p:sp>
        <p:nvSpPr>
          <p:cNvPr id="13318" name="TextBox 35"/>
          <p:cNvSpPr txBox="1">
            <a:spLocks noChangeArrowheads="1"/>
          </p:cNvSpPr>
          <p:nvPr/>
        </p:nvSpPr>
        <p:spPr bwMode="auto">
          <a:xfrm>
            <a:off x="2176463" y="3563938"/>
            <a:ext cx="671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-8.6</a:t>
            </a:r>
          </a:p>
        </p:txBody>
      </p:sp>
      <p:sp>
        <p:nvSpPr>
          <p:cNvPr id="13319" name="TextBox 36"/>
          <p:cNvSpPr txBox="1">
            <a:spLocks noChangeArrowheads="1"/>
          </p:cNvSpPr>
          <p:nvPr/>
        </p:nvSpPr>
        <p:spPr bwMode="auto">
          <a:xfrm>
            <a:off x="2173288" y="4711700"/>
            <a:ext cx="877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0.002</a:t>
            </a:r>
          </a:p>
        </p:txBody>
      </p:sp>
      <p:sp>
        <p:nvSpPr>
          <p:cNvPr id="13320" name="TextBox 2"/>
          <p:cNvSpPr txBox="1">
            <a:spLocks noChangeArrowheads="1"/>
          </p:cNvSpPr>
          <p:nvPr/>
        </p:nvSpPr>
        <p:spPr bwMode="auto">
          <a:xfrm>
            <a:off x="4312864" y="3567113"/>
            <a:ext cx="102944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4400" i="1" dirty="0"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en-GB" altLang="en-US" sz="4400" dirty="0">
                <a:latin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GB" altLang="en-US" sz="4400" i="1" dirty="0">
                <a:latin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en-GB" altLang="en-US" sz="4400" dirty="0">
                <a:latin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321" name="TextBox 39"/>
          <p:cNvSpPr txBox="1">
            <a:spLocks noChangeArrowheads="1"/>
          </p:cNvSpPr>
          <p:nvPr/>
        </p:nvSpPr>
        <p:spPr bwMode="auto">
          <a:xfrm>
            <a:off x="744538" y="5864225"/>
            <a:ext cx="568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1.4</a:t>
            </a:r>
          </a:p>
        </p:txBody>
      </p:sp>
      <p:sp>
        <p:nvSpPr>
          <p:cNvPr id="13322" name="TextBox 39"/>
          <p:cNvSpPr txBox="1">
            <a:spLocks noChangeArrowheads="1"/>
          </p:cNvSpPr>
          <p:nvPr/>
        </p:nvSpPr>
        <p:spPr bwMode="auto">
          <a:xfrm>
            <a:off x="733425" y="3706813"/>
            <a:ext cx="671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-2.5</a:t>
            </a:r>
          </a:p>
        </p:txBody>
      </p:sp>
      <p:sp>
        <p:nvSpPr>
          <p:cNvPr id="13323" name="TextBox 39"/>
          <p:cNvSpPr txBox="1">
            <a:spLocks noChangeArrowheads="1"/>
          </p:cNvSpPr>
          <p:nvPr/>
        </p:nvSpPr>
        <p:spPr bwMode="auto">
          <a:xfrm>
            <a:off x="744538" y="1581150"/>
            <a:ext cx="825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-0.06</a:t>
            </a:r>
          </a:p>
        </p:txBody>
      </p:sp>
      <p:sp>
        <p:nvSpPr>
          <p:cNvPr id="13324" name="TextBox 1"/>
          <p:cNvSpPr txBox="1">
            <a:spLocks noChangeArrowheads="1"/>
          </p:cNvSpPr>
          <p:nvPr/>
        </p:nvSpPr>
        <p:spPr bwMode="auto">
          <a:xfrm>
            <a:off x="3468846" y="5049838"/>
            <a:ext cx="535114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i="1" dirty="0">
                <a:latin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0.06×2.7 + 2.5×8.6 + 1.4×0.002  = 21.34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sigmoid(21.34) = 0.99</a:t>
            </a:r>
          </a:p>
          <a:p>
            <a:pPr algn="ctr" eaLnBrk="1" hangingPunct="1">
              <a:spcBef>
                <a:spcPct val="0"/>
              </a:spcBef>
            </a:pPr>
            <a:endParaRPr lang="en-GB" altLang="en-US" sz="2400" dirty="0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GB" altLang="en-US" sz="2400" i="1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133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8125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1" name="TextBox 1"/>
          <p:cNvSpPr txBox="1">
            <a:spLocks noChangeArrowheads="1"/>
          </p:cNvSpPr>
          <p:nvPr/>
        </p:nvSpPr>
        <p:spPr bwMode="auto">
          <a:xfrm>
            <a:off x="911225" y="1724025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GB" altLang="en-US" i="1" dirty="0">
                <a:solidFill>
                  <a:schemeClr val="accent2">
                    <a:lumMod val="75000"/>
                  </a:schemeClr>
                </a:solidFill>
              </a:rPr>
              <a:t>A  dataset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GB" altLang="en-US" i="1" dirty="0"/>
              <a:t>Fields               class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GB" altLang="en-US" dirty="0"/>
              <a:t>1.4  2.7   1.9         0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GB" altLang="en-US" dirty="0"/>
              <a:t>3.8  3.4   3.2         0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GB" altLang="en-US" dirty="0"/>
              <a:t>6.4  2.8   1.7         1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GB" altLang="en-US" dirty="0"/>
              <a:t>4.1  0.1   0.2         0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GB" altLang="en-US" dirty="0" err="1"/>
              <a:t>etc</a:t>
            </a:r>
            <a:r>
              <a:rPr lang="en-GB" altLang="en-US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892036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8125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TextBox 1"/>
          <p:cNvSpPr txBox="1">
            <a:spLocks noChangeArrowheads="1"/>
          </p:cNvSpPr>
          <p:nvPr/>
        </p:nvSpPr>
        <p:spPr bwMode="auto">
          <a:xfrm>
            <a:off x="371955" y="906462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i="1" dirty="0">
                <a:latin typeface="Times New Roman" panose="02020603050405020304" pitchFamily="18" charset="0"/>
                <a:cs typeface="Arial" panose="020B0604020202020204" pitchFamily="34" charset="0"/>
              </a:rPr>
              <a:t>Training data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i="1" dirty="0">
                <a:latin typeface="Times New Roman" panose="02020603050405020304" pitchFamily="18" charset="0"/>
                <a:cs typeface="Arial" panose="020B0604020202020204" pitchFamily="34" charset="0"/>
              </a:rPr>
              <a:t>Fields               class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1.4  2.7   1.9         0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3.8  3.4   3.2         0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6.4  2.8   1.7         1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4.1  0.1   0.2         0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dirty="0" err="1">
                <a:latin typeface="Times New Roman" panose="02020603050405020304" pitchFamily="18" charset="0"/>
                <a:cs typeface="Arial" panose="020B0604020202020204" pitchFamily="34" charset="0"/>
              </a:rPr>
              <a:t>etc</a:t>
            </a: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 …</a:t>
            </a:r>
          </a:p>
        </p:txBody>
      </p:sp>
      <p:sp>
        <p:nvSpPr>
          <p:cNvPr id="15364" name="TextBox 2"/>
          <p:cNvSpPr txBox="1">
            <a:spLocks noChangeArrowheads="1"/>
          </p:cNvSpPr>
          <p:nvPr/>
        </p:nvSpPr>
        <p:spPr bwMode="auto">
          <a:xfrm>
            <a:off x="3821330" y="993952"/>
            <a:ext cx="5073826" cy="46166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Initialize model with random weights</a:t>
            </a:r>
          </a:p>
        </p:txBody>
      </p:sp>
    </p:spTree>
    <p:extLst>
      <p:ext uri="{BB962C8B-B14F-4D97-AF65-F5344CB8AC3E}">
        <p14:creationId xmlns:p14="http://schemas.microsoft.com/office/powerpoint/2010/main" val="682376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8125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TextBox 1"/>
          <p:cNvSpPr txBox="1">
            <a:spLocks noChangeArrowheads="1"/>
          </p:cNvSpPr>
          <p:nvPr/>
        </p:nvSpPr>
        <p:spPr bwMode="auto">
          <a:xfrm>
            <a:off x="349752" y="955675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i="1" dirty="0">
                <a:latin typeface="Times New Roman" panose="02020603050405020304" pitchFamily="18" charset="0"/>
                <a:cs typeface="Arial" panose="020B0604020202020204" pitchFamily="34" charset="0"/>
              </a:rPr>
              <a:t>Training data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i="1" dirty="0">
                <a:latin typeface="Times New Roman" panose="02020603050405020304" pitchFamily="18" charset="0"/>
                <a:cs typeface="Arial" panose="020B0604020202020204" pitchFamily="34" charset="0"/>
              </a:rPr>
              <a:t>Fields               class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1.4  2.7   1.9         </a:t>
            </a:r>
            <a:r>
              <a:rPr lang="en-GB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3.8  3.4   3.2         0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6.4  2.8   1.7         1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4.1  0.1   0.2         0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dirty="0" err="1">
                <a:latin typeface="Times New Roman" panose="02020603050405020304" pitchFamily="18" charset="0"/>
                <a:cs typeface="Arial" panose="020B0604020202020204" pitchFamily="34" charset="0"/>
              </a:rPr>
              <a:t>etc</a:t>
            </a: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 …</a:t>
            </a:r>
          </a:p>
        </p:txBody>
      </p:sp>
      <p:sp>
        <p:nvSpPr>
          <p:cNvPr id="16388" name="TextBox 2"/>
          <p:cNvSpPr txBox="1">
            <a:spLocks noChangeArrowheads="1"/>
          </p:cNvSpPr>
          <p:nvPr/>
        </p:nvSpPr>
        <p:spPr bwMode="auto">
          <a:xfrm>
            <a:off x="4830419" y="955675"/>
            <a:ext cx="3478901" cy="46166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Present a training record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6577" y="1711325"/>
            <a:ext cx="2747963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6390" name="Rectangle 5"/>
          <p:cNvSpPr>
            <a:spLocks noChangeArrowheads="1"/>
          </p:cNvSpPr>
          <p:nvPr/>
        </p:nvSpPr>
        <p:spPr bwMode="auto">
          <a:xfrm>
            <a:off x="3835400" y="2487613"/>
            <a:ext cx="4570413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1.4 </a:t>
            </a:r>
          </a:p>
          <a:p>
            <a:pPr eaLnBrk="1" hangingPunct="1">
              <a:spcBef>
                <a:spcPct val="0"/>
              </a:spcBef>
            </a:pPr>
            <a:endParaRPr lang="en-GB" altLang="en-US">
              <a:solidFill>
                <a:srgbClr val="0033CC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2.7                                                    </a:t>
            </a:r>
          </a:p>
          <a:p>
            <a:pPr eaLnBrk="1" hangingPunct="1">
              <a:spcBef>
                <a:spcPct val="0"/>
              </a:spcBef>
            </a:pPr>
            <a:endParaRPr lang="en-GB" altLang="en-US">
              <a:solidFill>
                <a:srgbClr val="0033CC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1.9        </a:t>
            </a:r>
            <a:endParaRPr lang="en-GB" altLang="en-US" sz="2400">
              <a:solidFill>
                <a:srgbClr val="FF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131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8125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1" name="TextBox 1"/>
          <p:cNvSpPr txBox="1">
            <a:spLocks noChangeArrowheads="1"/>
          </p:cNvSpPr>
          <p:nvPr/>
        </p:nvSpPr>
        <p:spPr bwMode="auto">
          <a:xfrm>
            <a:off x="558800" y="70326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Training data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Fields               class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1.4  2.7   1.9         </a:t>
            </a:r>
            <a:r>
              <a:rPr lang="en-GB" altLang="en-US" sz="240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3.8  3.4   3.2         0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6.4  2.8   1.7         1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4.1  0.1   0.2         0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etc …</a:t>
            </a:r>
          </a:p>
        </p:txBody>
      </p:sp>
      <p:sp>
        <p:nvSpPr>
          <p:cNvPr id="17412" name="TextBox 2"/>
          <p:cNvSpPr txBox="1">
            <a:spLocks noChangeArrowheads="1"/>
          </p:cNvSpPr>
          <p:nvPr/>
        </p:nvSpPr>
        <p:spPr bwMode="auto">
          <a:xfrm>
            <a:off x="4406105" y="955675"/>
            <a:ext cx="3967163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Feed it through to get output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1416050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7414" name="Rectangle 5"/>
          <p:cNvSpPr>
            <a:spLocks noChangeArrowheads="1"/>
          </p:cNvSpPr>
          <p:nvPr/>
        </p:nvSpPr>
        <p:spPr bwMode="auto">
          <a:xfrm>
            <a:off x="3835400" y="2487613"/>
            <a:ext cx="51085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1.4 </a:t>
            </a:r>
          </a:p>
          <a:p>
            <a:pPr eaLnBrk="1" hangingPunct="1">
              <a:spcBef>
                <a:spcPct val="0"/>
              </a:spcBef>
            </a:pPr>
            <a:endParaRPr lang="en-GB" altLang="en-US">
              <a:solidFill>
                <a:srgbClr val="0033CC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2.7                                                    0.8</a:t>
            </a:r>
          </a:p>
          <a:p>
            <a:pPr eaLnBrk="1" hangingPunct="1">
              <a:spcBef>
                <a:spcPct val="0"/>
              </a:spcBef>
            </a:pPr>
            <a:endParaRPr lang="en-GB" altLang="en-US">
              <a:solidFill>
                <a:srgbClr val="0033CC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1.9        </a:t>
            </a:r>
            <a:endParaRPr lang="en-GB" altLang="en-US" sz="2400">
              <a:solidFill>
                <a:srgbClr val="FF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133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8125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5" name="TextBox 1"/>
          <p:cNvSpPr txBox="1">
            <a:spLocks noChangeArrowheads="1"/>
          </p:cNvSpPr>
          <p:nvPr/>
        </p:nvSpPr>
        <p:spPr bwMode="auto">
          <a:xfrm>
            <a:off x="558800" y="70326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Training data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Fields               class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1.4  2.7   1.9         </a:t>
            </a:r>
            <a:r>
              <a:rPr lang="en-GB" altLang="en-US" sz="240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3.8  3.4   3.2         0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6.4  2.8   1.7         1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4.1  0.1   0.2         0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etc …</a:t>
            </a:r>
          </a:p>
        </p:txBody>
      </p:sp>
      <p:sp>
        <p:nvSpPr>
          <p:cNvPr id="18436" name="TextBox 2"/>
          <p:cNvSpPr txBox="1">
            <a:spLocks noChangeArrowheads="1"/>
          </p:cNvSpPr>
          <p:nvPr/>
        </p:nvSpPr>
        <p:spPr bwMode="auto">
          <a:xfrm>
            <a:off x="4775200" y="955675"/>
            <a:ext cx="38814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Compare with target output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1416050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8438" name="Rectangle 5"/>
          <p:cNvSpPr>
            <a:spLocks noChangeArrowheads="1"/>
          </p:cNvSpPr>
          <p:nvPr/>
        </p:nvSpPr>
        <p:spPr bwMode="auto">
          <a:xfrm>
            <a:off x="3835400" y="2487613"/>
            <a:ext cx="50323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1.4 </a:t>
            </a:r>
          </a:p>
          <a:p>
            <a:pPr algn="ctr" eaLnBrk="1" hangingPunct="1">
              <a:spcBef>
                <a:spcPct val="0"/>
              </a:spcBef>
            </a:pPr>
            <a:endParaRPr lang="en-GB" altLang="en-US" dirty="0">
              <a:solidFill>
                <a:srgbClr val="0033CC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2.7                                                    0.8 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dirty="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                                              </a:t>
            </a:r>
            <a:r>
              <a:rPr lang="en-GB" altLang="en-US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1.9                                           </a:t>
            </a:r>
            <a:r>
              <a:rPr lang="en-GB" altLang="en-US" sz="2400" i="1" dirty="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error </a:t>
            </a:r>
            <a:r>
              <a:rPr lang="en-GB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0.8</a:t>
            </a:r>
            <a:endParaRPr lang="en-GB" altLang="en-US" sz="2400" dirty="0">
              <a:solidFill>
                <a:srgbClr val="FF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091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8125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59" name="TextBox 1"/>
          <p:cNvSpPr txBox="1">
            <a:spLocks noChangeArrowheads="1"/>
          </p:cNvSpPr>
          <p:nvPr/>
        </p:nvSpPr>
        <p:spPr bwMode="auto">
          <a:xfrm>
            <a:off x="558800" y="70326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Training data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Fields               class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1.4  2.7   1.9         </a:t>
            </a:r>
            <a:r>
              <a:rPr lang="en-GB" altLang="en-US" sz="240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3.8  3.4   3.2         0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6.4  2.8   1.7         1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4.1  0.1   0.2         0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etc …</a:t>
            </a:r>
          </a:p>
        </p:txBody>
      </p:sp>
      <p:sp>
        <p:nvSpPr>
          <p:cNvPr id="19460" name="TextBox 2"/>
          <p:cNvSpPr txBox="1">
            <a:spLocks noChangeArrowheads="1"/>
          </p:cNvSpPr>
          <p:nvPr/>
        </p:nvSpPr>
        <p:spPr bwMode="auto">
          <a:xfrm>
            <a:off x="4427538" y="979488"/>
            <a:ext cx="4219488" cy="830997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Adjust weights based on error 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(gradient descent)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1416050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9462" name="Rectangle 5"/>
          <p:cNvSpPr>
            <a:spLocks noChangeArrowheads="1"/>
          </p:cNvSpPr>
          <p:nvPr/>
        </p:nvSpPr>
        <p:spPr bwMode="auto">
          <a:xfrm>
            <a:off x="3835400" y="2487613"/>
            <a:ext cx="8443913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1.4 </a:t>
            </a:r>
          </a:p>
          <a:p>
            <a:pPr eaLnBrk="1" hangingPunct="1">
              <a:spcBef>
                <a:spcPct val="0"/>
              </a:spcBef>
            </a:pPr>
            <a:endParaRPr lang="en-GB" altLang="en-US">
              <a:solidFill>
                <a:srgbClr val="0033CC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2.7                                                    0.8 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                                              </a:t>
            </a:r>
            <a:r>
              <a:rPr lang="en-GB" altLang="en-US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0                                        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1.9                                           </a:t>
            </a:r>
            <a:r>
              <a:rPr lang="en-GB" altLang="en-US" sz="2400" i="1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error </a:t>
            </a: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0.8</a:t>
            </a:r>
            <a:endParaRPr lang="en-GB" altLang="en-US" sz="2400">
              <a:solidFill>
                <a:srgbClr val="FF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9463" name="Picture 4" descr="File:Hammer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75" y="2459038"/>
            <a:ext cx="8255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4" descr="File:Hammer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13" y="3517900"/>
            <a:ext cx="739775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3054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8125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TextBox 1"/>
          <p:cNvSpPr txBox="1">
            <a:spLocks noChangeArrowheads="1"/>
          </p:cNvSpPr>
          <p:nvPr/>
        </p:nvSpPr>
        <p:spPr bwMode="auto">
          <a:xfrm>
            <a:off x="514350" y="669239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i="1" dirty="0">
                <a:latin typeface="Times New Roman" panose="02020603050405020304" pitchFamily="18" charset="0"/>
                <a:cs typeface="Arial" panose="020B0604020202020204" pitchFamily="34" charset="0"/>
              </a:rPr>
              <a:t>Training data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i="1" dirty="0">
                <a:latin typeface="Times New Roman" panose="02020603050405020304" pitchFamily="18" charset="0"/>
                <a:cs typeface="Arial" panose="020B0604020202020204" pitchFamily="34" charset="0"/>
              </a:rPr>
              <a:t>Fields               class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1.4  2.7   1.9         0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3.8  3.4   3.2         0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6.4  2.8   1.7         </a:t>
            </a:r>
            <a:r>
              <a:rPr lang="en-GB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4.1  0.1   0.2         0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dirty="0" err="1">
                <a:latin typeface="Times New Roman" panose="02020603050405020304" pitchFamily="18" charset="0"/>
                <a:cs typeface="Arial" panose="020B0604020202020204" pitchFamily="34" charset="0"/>
              </a:rPr>
              <a:t>etc</a:t>
            </a:r>
            <a:r>
              <a:rPr lang="en-GB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 …</a:t>
            </a:r>
          </a:p>
        </p:txBody>
      </p:sp>
      <p:sp>
        <p:nvSpPr>
          <p:cNvPr id="20484" name="TextBox 2"/>
          <p:cNvSpPr txBox="1">
            <a:spLocks noChangeArrowheads="1"/>
          </p:cNvSpPr>
          <p:nvPr/>
        </p:nvSpPr>
        <p:spPr bwMode="auto">
          <a:xfrm>
            <a:off x="4775200" y="955675"/>
            <a:ext cx="35893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Present a training pattern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2159000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3835400" y="2487613"/>
            <a:ext cx="4570413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6.4 </a:t>
            </a:r>
          </a:p>
          <a:p>
            <a:pPr eaLnBrk="1" hangingPunct="1">
              <a:spcBef>
                <a:spcPct val="0"/>
              </a:spcBef>
            </a:pPr>
            <a:endParaRPr lang="en-GB" altLang="en-US">
              <a:solidFill>
                <a:srgbClr val="0033CC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2.8                                                    </a:t>
            </a:r>
          </a:p>
          <a:p>
            <a:pPr eaLnBrk="1" hangingPunct="1">
              <a:spcBef>
                <a:spcPct val="0"/>
              </a:spcBef>
            </a:pPr>
            <a:endParaRPr lang="en-GB" altLang="en-US">
              <a:solidFill>
                <a:srgbClr val="0033CC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1.7        </a:t>
            </a:r>
            <a:endParaRPr lang="en-GB" altLang="en-US" sz="2400">
              <a:solidFill>
                <a:srgbClr val="FF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579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8125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7" name="TextBox 1"/>
          <p:cNvSpPr txBox="1">
            <a:spLocks noChangeArrowheads="1"/>
          </p:cNvSpPr>
          <p:nvPr/>
        </p:nvSpPr>
        <p:spPr bwMode="auto">
          <a:xfrm>
            <a:off x="558800" y="70326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Training data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Fields               class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1.4  2.7   1.9         0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3.8  3.4   3.2         0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solidFill>
                  <a:schemeClr val="accent2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6.4  2.8   1.7         </a:t>
            </a:r>
            <a:r>
              <a:rPr lang="en-GB" altLang="en-US" sz="240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4.1  0.1   0.2         0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etc …</a:t>
            </a:r>
          </a:p>
        </p:txBody>
      </p:sp>
      <p:sp>
        <p:nvSpPr>
          <p:cNvPr id="21508" name="TextBox 2"/>
          <p:cNvSpPr txBox="1">
            <a:spLocks noChangeArrowheads="1"/>
          </p:cNvSpPr>
          <p:nvPr/>
        </p:nvSpPr>
        <p:spPr bwMode="auto">
          <a:xfrm>
            <a:off x="4775200" y="955675"/>
            <a:ext cx="3967163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Feed it through to get output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2159000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1510" name="Rectangle 5"/>
          <p:cNvSpPr>
            <a:spLocks noChangeArrowheads="1"/>
          </p:cNvSpPr>
          <p:nvPr/>
        </p:nvSpPr>
        <p:spPr bwMode="auto">
          <a:xfrm>
            <a:off x="3835400" y="2487613"/>
            <a:ext cx="89566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6.4 </a:t>
            </a:r>
          </a:p>
          <a:p>
            <a:pPr eaLnBrk="1" hangingPunct="1">
              <a:spcBef>
                <a:spcPct val="0"/>
              </a:spcBef>
            </a:pPr>
            <a:endParaRPr lang="en-GB" altLang="en-US">
              <a:solidFill>
                <a:srgbClr val="0033CC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2.8                                                     0.9                                                   </a:t>
            </a:r>
          </a:p>
          <a:p>
            <a:pPr eaLnBrk="1" hangingPunct="1">
              <a:spcBef>
                <a:spcPct val="0"/>
              </a:spcBef>
            </a:pPr>
            <a:endParaRPr lang="en-GB" altLang="en-US">
              <a:solidFill>
                <a:srgbClr val="0033CC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1.7        </a:t>
            </a:r>
            <a:endParaRPr lang="en-GB" altLang="en-US" sz="2400">
              <a:solidFill>
                <a:srgbClr val="FF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67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>
                <a:hlinkClick r:id="rId2"/>
              </a:rPr>
              <a:t>https://quickdraw.withgoogle.com/</a:t>
            </a:r>
            <a:endParaRPr lang="en-US" sz="1800" dirty="0"/>
          </a:p>
          <a:p>
            <a:endParaRPr lang="en-US" dirty="0"/>
          </a:p>
          <a:p>
            <a:r>
              <a:rPr lang="en-US" sz="2000" dirty="0"/>
              <a:t>The model takes sequences of strokes as input.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028016"/>
            <a:ext cx="3810000" cy="503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89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8125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1" name="TextBox 1"/>
          <p:cNvSpPr txBox="1">
            <a:spLocks noChangeArrowheads="1"/>
          </p:cNvSpPr>
          <p:nvPr/>
        </p:nvSpPr>
        <p:spPr bwMode="auto">
          <a:xfrm>
            <a:off x="558800" y="70326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Training data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Fields               class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1.4  2.7   1.9         0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3.8  3.4   3.2         0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solidFill>
                  <a:schemeClr val="accent2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6.4  2.8   1.7         </a:t>
            </a:r>
            <a:r>
              <a:rPr lang="en-GB" altLang="en-US" sz="240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4.1  0.1   0.2         0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etc …</a:t>
            </a:r>
          </a:p>
        </p:txBody>
      </p:sp>
      <p:sp>
        <p:nvSpPr>
          <p:cNvPr id="22532" name="TextBox 2"/>
          <p:cNvSpPr txBox="1">
            <a:spLocks noChangeArrowheads="1"/>
          </p:cNvSpPr>
          <p:nvPr/>
        </p:nvSpPr>
        <p:spPr bwMode="auto">
          <a:xfrm>
            <a:off x="4775200" y="955675"/>
            <a:ext cx="38814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Compare with target output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2159000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2534" name="Rectangle 5"/>
          <p:cNvSpPr>
            <a:spLocks noChangeArrowheads="1"/>
          </p:cNvSpPr>
          <p:nvPr/>
        </p:nvSpPr>
        <p:spPr bwMode="auto">
          <a:xfrm>
            <a:off x="3835400" y="2487613"/>
            <a:ext cx="519112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6.4 </a:t>
            </a:r>
          </a:p>
          <a:p>
            <a:pPr algn="ctr" eaLnBrk="1" hangingPunct="1">
              <a:spcBef>
                <a:spcPct val="0"/>
              </a:spcBef>
            </a:pPr>
            <a:endParaRPr lang="en-GB" altLang="en-US">
              <a:solidFill>
                <a:srgbClr val="0033CC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2.8                                                     0.9                                                   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                                               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1.7                                          </a:t>
            </a:r>
            <a:r>
              <a:rPr lang="en-GB" altLang="en-US" sz="2400" i="1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error</a:t>
            </a: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-0.1</a:t>
            </a:r>
            <a:endParaRPr lang="en-GB" altLang="en-US" sz="2400">
              <a:solidFill>
                <a:srgbClr val="FF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693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8125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5" name="TextBox 1"/>
          <p:cNvSpPr txBox="1">
            <a:spLocks noChangeArrowheads="1"/>
          </p:cNvSpPr>
          <p:nvPr/>
        </p:nvSpPr>
        <p:spPr bwMode="auto">
          <a:xfrm>
            <a:off x="558800" y="70326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Training data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Fields               class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1.4  2.7   1.9         0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3.8  3.4   3.2         0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solidFill>
                  <a:schemeClr val="accent2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6.4  2.8   1.7         </a:t>
            </a:r>
            <a:r>
              <a:rPr lang="en-GB" altLang="en-US" sz="240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4.1  0.1   0.2         0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etc …</a:t>
            </a:r>
          </a:p>
        </p:txBody>
      </p:sp>
      <p:sp>
        <p:nvSpPr>
          <p:cNvPr id="23556" name="TextBox 2"/>
          <p:cNvSpPr txBox="1">
            <a:spLocks noChangeArrowheads="1"/>
          </p:cNvSpPr>
          <p:nvPr/>
        </p:nvSpPr>
        <p:spPr bwMode="auto">
          <a:xfrm>
            <a:off x="4775200" y="955675"/>
            <a:ext cx="41481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Adjust weights based on error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2159000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3558" name="Rectangle 5"/>
          <p:cNvSpPr>
            <a:spLocks noChangeArrowheads="1"/>
          </p:cNvSpPr>
          <p:nvPr/>
        </p:nvSpPr>
        <p:spPr bwMode="auto">
          <a:xfrm>
            <a:off x="3835400" y="2487613"/>
            <a:ext cx="51974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6.4 </a:t>
            </a:r>
          </a:p>
          <a:p>
            <a:pPr algn="ctr" eaLnBrk="1" hangingPunct="1">
              <a:spcBef>
                <a:spcPct val="0"/>
              </a:spcBef>
            </a:pPr>
            <a:endParaRPr lang="en-GB" altLang="en-US">
              <a:solidFill>
                <a:srgbClr val="0033CC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2.8                                                     0.9                                                   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                                                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1.7                                          </a:t>
            </a:r>
            <a:r>
              <a:rPr lang="en-GB" altLang="en-US" sz="2400" i="1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error</a:t>
            </a: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-0.1</a:t>
            </a:r>
            <a:endParaRPr lang="en-GB" altLang="en-US" sz="2400">
              <a:solidFill>
                <a:srgbClr val="FF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23559" name="Picture 4" descr="File:Hammer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>
            <a:off x="5205413" y="3173413"/>
            <a:ext cx="823912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4" descr="File:Hammer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 flipH="1" flipV="1">
            <a:off x="6726238" y="2857500"/>
            <a:ext cx="7048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30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36220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79" name="TextBox 1"/>
          <p:cNvSpPr txBox="1">
            <a:spLocks noChangeArrowheads="1"/>
          </p:cNvSpPr>
          <p:nvPr/>
        </p:nvSpPr>
        <p:spPr bwMode="auto">
          <a:xfrm>
            <a:off x="558800" y="70326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Training data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 i="1">
                <a:latin typeface="Times New Roman" panose="02020603050405020304" pitchFamily="18" charset="0"/>
                <a:cs typeface="Arial" panose="020B0604020202020204" pitchFamily="34" charset="0"/>
              </a:rPr>
              <a:t>Fields               class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1.4  2.7   1.9         0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3.8  3.4   3.2         0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solidFill>
                  <a:schemeClr val="accent2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6.4  2.8   1.7         </a:t>
            </a:r>
            <a:r>
              <a:rPr lang="en-GB" altLang="en-US" sz="240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4.1  0.1   0.2         0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etc …</a:t>
            </a:r>
          </a:p>
        </p:txBody>
      </p:sp>
      <p:sp>
        <p:nvSpPr>
          <p:cNvPr id="24580" name="TextBox 2"/>
          <p:cNvSpPr txBox="1">
            <a:spLocks noChangeArrowheads="1"/>
          </p:cNvSpPr>
          <p:nvPr/>
        </p:nvSpPr>
        <p:spPr bwMode="auto">
          <a:xfrm>
            <a:off x="4775200" y="955675"/>
            <a:ext cx="1965325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And so on ….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2159000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4582" name="Rectangle 5"/>
          <p:cNvSpPr>
            <a:spLocks noChangeArrowheads="1"/>
          </p:cNvSpPr>
          <p:nvPr/>
        </p:nvSpPr>
        <p:spPr bwMode="auto">
          <a:xfrm>
            <a:off x="3835400" y="2487613"/>
            <a:ext cx="50196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6.4 </a:t>
            </a:r>
          </a:p>
          <a:p>
            <a:pPr algn="ctr" eaLnBrk="1" hangingPunct="1">
              <a:spcBef>
                <a:spcPct val="0"/>
              </a:spcBef>
            </a:pPr>
            <a:endParaRPr lang="en-GB" altLang="en-US">
              <a:solidFill>
                <a:srgbClr val="0033CC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2.8                                                     0.9                                                   </a:t>
            </a:r>
          </a:p>
          <a:p>
            <a:pPr algn="ctr" eaLnBrk="1" hangingPunct="1">
              <a:spcBef>
                <a:spcPct val="0"/>
              </a:spcBef>
            </a:pPr>
            <a:r>
              <a:rPr lang="en-GB" altLang="en-US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                                                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1.7                                         </a:t>
            </a:r>
            <a:r>
              <a:rPr lang="en-GB" altLang="en-US" sz="2400" i="1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error</a:t>
            </a:r>
            <a:r>
              <a:rPr lang="en-GB" altLang="en-US" sz="2400">
                <a:solidFill>
                  <a:srgbClr val="0033CC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-0.1</a:t>
            </a:r>
            <a:endParaRPr lang="en-GB" altLang="en-US" sz="2400">
              <a:solidFill>
                <a:srgbClr val="FF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24583" name="Picture 4" descr="File:Hammer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>
            <a:off x="5205413" y="3152775"/>
            <a:ext cx="823912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4" descr="File:Hammer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 flipH="1" flipV="1">
            <a:off x="6726238" y="2836863"/>
            <a:ext cx="7048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46247" y="5071960"/>
            <a:ext cx="6816725" cy="1292662"/>
          </a:xfrm>
          <a:prstGeom prst="rect">
            <a:avLst/>
          </a:prstGeom>
          <a:solidFill>
            <a:srgbClr val="FFC000"/>
          </a:solidFill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sz="2000" dirty="0">
                <a:solidFill>
                  <a:srgbClr val="FF0000"/>
                </a:solidFill>
                <a:latin typeface="Times New Roman" charset="0"/>
                <a:cs typeface="Arial" charset="0"/>
              </a:rPr>
              <a:t>Repeat this THOUSANDS, MAYBE MILLIONS OF TIMES – each time taking a RANDOM training </a:t>
            </a:r>
            <a:r>
              <a:rPr lang="en-US" altLang="zh-CN" sz="2000" dirty="0">
                <a:solidFill>
                  <a:srgbClr val="FF0000"/>
                </a:solidFill>
                <a:latin typeface="Times New Roman" charset="0"/>
                <a:cs typeface="Arial" charset="0"/>
              </a:rPr>
              <a:t>record</a:t>
            </a:r>
            <a:r>
              <a:rPr lang="en-GB" sz="2000" dirty="0">
                <a:solidFill>
                  <a:srgbClr val="FF0000"/>
                </a:solidFill>
                <a:latin typeface="Times New Roman" charset="0"/>
                <a:cs typeface="Arial" charset="0"/>
              </a:rPr>
              <a:t>, and making slight weight adjustments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GB" dirty="0">
                <a:solidFill>
                  <a:schemeClr val="accent4">
                    <a:lumMod val="95000"/>
                    <a:lumOff val="5000"/>
                  </a:schemeClr>
                </a:solidFill>
                <a:latin typeface="Times New Roman" charset="0"/>
                <a:cs typeface="Arial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19272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14338" y="153988"/>
            <a:ext cx="8793162" cy="498475"/>
          </a:xfrm>
        </p:spPr>
        <p:txBody>
          <a:bodyPr/>
          <a:lstStyle/>
          <a:p>
            <a:pPr eaLnBrk="1" hangingPunct="1"/>
            <a:r>
              <a:rPr lang="en-GB" altLang="en-US"/>
              <a:t>The decision boundary perspective…</a:t>
            </a:r>
          </a:p>
        </p:txBody>
      </p:sp>
      <p:sp>
        <p:nvSpPr>
          <p:cNvPr id="5" name="Oval 4"/>
          <p:cNvSpPr/>
          <p:nvPr/>
        </p:nvSpPr>
        <p:spPr>
          <a:xfrm>
            <a:off x="4664075" y="4851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2835275" y="2743200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2676525" y="3465513"/>
            <a:ext cx="315913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140075" y="3048000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2992438" y="3911600"/>
            <a:ext cx="314325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3444875" y="3352800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2468563" y="4116388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960563" y="3262313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3713163" y="2408238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884363" y="4492625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798638" y="3892550"/>
            <a:ext cx="314325" cy="40798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4576763" y="2265363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5070475" y="25812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911725" y="3302000"/>
            <a:ext cx="315913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375275" y="28860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5227638" y="37496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5680075" y="31908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4703763" y="3952875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95763" y="3098800"/>
            <a:ext cx="315912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4084638" y="25908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3444875" y="4443413"/>
            <a:ext cx="314325" cy="407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870325" y="4037013"/>
            <a:ext cx="315913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4237038" y="4624388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4079875" y="2184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4779963" y="2876550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31" name="Freeform 30"/>
          <p:cNvSpPr/>
          <p:nvPr/>
        </p:nvSpPr>
        <p:spPr>
          <a:xfrm>
            <a:off x="985838" y="2214563"/>
            <a:ext cx="6726237" cy="2178050"/>
          </a:xfrm>
          <a:custGeom>
            <a:avLst/>
            <a:gdLst>
              <a:gd name="connsiteX0" fmla="*/ 0 w 5733402"/>
              <a:gd name="connsiteY0" fmla="*/ 812800 h 1229760"/>
              <a:gd name="connsiteX1" fmla="*/ 30480 w 5733402"/>
              <a:gd name="connsiteY1" fmla="*/ 721360 h 1229760"/>
              <a:gd name="connsiteX2" fmla="*/ 264160 w 5733402"/>
              <a:gd name="connsiteY2" fmla="*/ 731520 h 1229760"/>
              <a:gd name="connsiteX3" fmla="*/ 284480 w 5733402"/>
              <a:gd name="connsiteY3" fmla="*/ 762000 h 1229760"/>
              <a:gd name="connsiteX4" fmla="*/ 314960 w 5733402"/>
              <a:gd name="connsiteY4" fmla="*/ 792480 h 1229760"/>
              <a:gd name="connsiteX5" fmla="*/ 335280 w 5733402"/>
              <a:gd name="connsiteY5" fmla="*/ 822960 h 1229760"/>
              <a:gd name="connsiteX6" fmla="*/ 365760 w 5733402"/>
              <a:gd name="connsiteY6" fmla="*/ 863600 h 1229760"/>
              <a:gd name="connsiteX7" fmla="*/ 396240 w 5733402"/>
              <a:gd name="connsiteY7" fmla="*/ 985520 h 1229760"/>
              <a:gd name="connsiteX8" fmla="*/ 406400 w 5733402"/>
              <a:gd name="connsiteY8" fmla="*/ 1016000 h 1229760"/>
              <a:gd name="connsiteX9" fmla="*/ 416560 w 5733402"/>
              <a:gd name="connsiteY9" fmla="*/ 1076960 h 1229760"/>
              <a:gd name="connsiteX10" fmla="*/ 447040 w 5733402"/>
              <a:gd name="connsiteY10" fmla="*/ 1158240 h 1229760"/>
              <a:gd name="connsiteX11" fmla="*/ 467360 w 5733402"/>
              <a:gd name="connsiteY11" fmla="*/ 1188720 h 1229760"/>
              <a:gd name="connsiteX12" fmla="*/ 477520 w 5733402"/>
              <a:gd name="connsiteY12" fmla="*/ 1219200 h 1229760"/>
              <a:gd name="connsiteX13" fmla="*/ 528320 w 5733402"/>
              <a:gd name="connsiteY13" fmla="*/ 1229360 h 1229760"/>
              <a:gd name="connsiteX14" fmla="*/ 1158240 w 5733402"/>
              <a:gd name="connsiteY14" fmla="*/ 1168400 h 1229760"/>
              <a:gd name="connsiteX15" fmla="*/ 1402080 w 5733402"/>
              <a:gd name="connsiteY15" fmla="*/ 1117600 h 1229760"/>
              <a:gd name="connsiteX16" fmla="*/ 1493520 w 5733402"/>
              <a:gd name="connsiteY16" fmla="*/ 1097280 h 1229760"/>
              <a:gd name="connsiteX17" fmla="*/ 1554480 w 5733402"/>
              <a:gd name="connsiteY17" fmla="*/ 1076960 h 1229760"/>
              <a:gd name="connsiteX18" fmla="*/ 1554480 w 5733402"/>
              <a:gd name="connsiteY18" fmla="*/ 904240 h 1229760"/>
              <a:gd name="connsiteX19" fmla="*/ 1595120 w 5733402"/>
              <a:gd name="connsiteY19" fmla="*/ 853440 h 1229760"/>
              <a:gd name="connsiteX20" fmla="*/ 1737360 w 5733402"/>
              <a:gd name="connsiteY20" fmla="*/ 833120 h 1229760"/>
              <a:gd name="connsiteX21" fmla="*/ 1981200 w 5733402"/>
              <a:gd name="connsiteY21" fmla="*/ 772160 h 1229760"/>
              <a:gd name="connsiteX22" fmla="*/ 2306320 w 5733402"/>
              <a:gd name="connsiteY22" fmla="*/ 741680 h 1229760"/>
              <a:gd name="connsiteX23" fmla="*/ 2763520 w 5733402"/>
              <a:gd name="connsiteY23" fmla="*/ 660400 h 1229760"/>
              <a:gd name="connsiteX24" fmla="*/ 2915920 w 5733402"/>
              <a:gd name="connsiteY24" fmla="*/ 650240 h 1229760"/>
              <a:gd name="connsiteX25" fmla="*/ 3027680 w 5733402"/>
              <a:gd name="connsiteY25" fmla="*/ 640080 h 1229760"/>
              <a:gd name="connsiteX26" fmla="*/ 3169920 w 5733402"/>
              <a:gd name="connsiteY26" fmla="*/ 629920 h 1229760"/>
              <a:gd name="connsiteX27" fmla="*/ 3098800 w 5733402"/>
              <a:gd name="connsiteY27" fmla="*/ 619760 h 1229760"/>
              <a:gd name="connsiteX28" fmla="*/ 3088640 w 5733402"/>
              <a:gd name="connsiteY28" fmla="*/ 538480 h 1229760"/>
              <a:gd name="connsiteX29" fmla="*/ 3048000 w 5733402"/>
              <a:gd name="connsiteY29" fmla="*/ 487680 h 1229760"/>
              <a:gd name="connsiteX30" fmla="*/ 3007360 w 5733402"/>
              <a:gd name="connsiteY30" fmla="*/ 457200 h 1229760"/>
              <a:gd name="connsiteX31" fmla="*/ 2946400 w 5733402"/>
              <a:gd name="connsiteY31" fmla="*/ 406400 h 1229760"/>
              <a:gd name="connsiteX32" fmla="*/ 2915920 w 5733402"/>
              <a:gd name="connsiteY32" fmla="*/ 396240 h 1229760"/>
              <a:gd name="connsiteX33" fmla="*/ 2885440 w 5733402"/>
              <a:gd name="connsiteY33" fmla="*/ 375920 h 1229760"/>
              <a:gd name="connsiteX34" fmla="*/ 2794000 w 5733402"/>
              <a:gd name="connsiteY34" fmla="*/ 355600 h 1229760"/>
              <a:gd name="connsiteX35" fmla="*/ 2834640 w 5733402"/>
              <a:gd name="connsiteY35" fmla="*/ 365760 h 1229760"/>
              <a:gd name="connsiteX36" fmla="*/ 3129280 w 5733402"/>
              <a:gd name="connsiteY36" fmla="*/ 355600 h 1229760"/>
              <a:gd name="connsiteX37" fmla="*/ 3149600 w 5733402"/>
              <a:gd name="connsiteY37" fmla="*/ 294640 h 1229760"/>
              <a:gd name="connsiteX38" fmla="*/ 3312160 w 5733402"/>
              <a:gd name="connsiteY38" fmla="*/ 243840 h 1229760"/>
              <a:gd name="connsiteX39" fmla="*/ 3515360 w 5733402"/>
              <a:gd name="connsiteY39" fmla="*/ 172720 h 1229760"/>
              <a:gd name="connsiteX40" fmla="*/ 4358640 w 5733402"/>
              <a:gd name="connsiteY40" fmla="*/ 20320 h 1229760"/>
              <a:gd name="connsiteX41" fmla="*/ 4612640 w 5733402"/>
              <a:gd name="connsiteY41" fmla="*/ 0 h 1229760"/>
              <a:gd name="connsiteX42" fmla="*/ 4693920 w 5733402"/>
              <a:gd name="connsiteY42" fmla="*/ 20320 h 1229760"/>
              <a:gd name="connsiteX43" fmla="*/ 4704080 w 5733402"/>
              <a:gd name="connsiteY43" fmla="*/ 60960 h 1229760"/>
              <a:gd name="connsiteX44" fmla="*/ 4724400 w 5733402"/>
              <a:gd name="connsiteY44" fmla="*/ 132080 h 1229760"/>
              <a:gd name="connsiteX45" fmla="*/ 4673600 w 5733402"/>
              <a:gd name="connsiteY45" fmla="*/ 375920 h 1229760"/>
              <a:gd name="connsiteX46" fmla="*/ 4632960 w 5733402"/>
              <a:gd name="connsiteY46" fmla="*/ 426720 h 1229760"/>
              <a:gd name="connsiteX47" fmla="*/ 4622800 w 5733402"/>
              <a:gd name="connsiteY47" fmla="*/ 457200 h 1229760"/>
              <a:gd name="connsiteX48" fmla="*/ 4592320 w 5733402"/>
              <a:gd name="connsiteY48" fmla="*/ 477520 h 1229760"/>
              <a:gd name="connsiteX49" fmla="*/ 4602480 w 5733402"/>
              <a:gd name="connsiteY49" fmla="*/ 528320 h 1229760"/>
              <a:gd name="connsiteX50" fmla="*/ 4622800 w 5733402"/>
              <a:gd name="connsiteY50" fmla="*/ 599440 h 1229760"/>
              <a:gd name="connsiteX51" fmla="*/ 4643120 w 5733402"/>
              <a:gd name="connsiteY51" fmla="*/ 1076960 h 1229760"/>
              <a:gd name="connsiteX52" fmla="*/ 4663440 w 5733402"/>
              <a:gd name="connsiteY52" fmla="*/ 1137920 h 1229760"/>
              <a:gd name="connsiteX53" fmla="*/ 4724400 w 5733402"/>
              <a:gd name="connsiteY53" fmla="*/ 1148080 h 1229760"/>
              <a:gd name="connsiteX54" fmla="*/ 4836160 w 5733402"/>
              <a:gd name="connsiteY54" fmla="*/ 1188720 h 1229760"/>
              <a:gd name="connsiteX55" fmla="*/ 5577840 w 5733402"/>
              <a:gd name="connsiteY55" fmla="*/ 1209040 h 1229760"/>
              <a:gd name="connsiteX56" fmla="*/ 5730240 w 5733402"/>
              <a:gd name="connsiteY56" fmla="*/ 1229360 h 1229760"/>
              <a:gd name="connsiteX57" fmla="*/ 5689600 w 5733402"/>
              <a:gd name="connsiteY57" fmla="*/ 1209040 h 1229760"/>
              <a:gd name="connsiteX58" fmla="*/ 5608320 w 5733402"/>
              <a:gd name="connsiteY58" fmla="*/ 1178560 h 122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733402" h="1229760">
                <a:moveTo>
                  <a:pt x="0" y="812800"/>
                </a:moveTo>
                <a:cubicBezTo>
                  <a:pt x="10160" y="782320"/>
                  <a:pt x="-228" y="730809"/>
                  <a:pt x="30480" y="721360"/>
                </a:cubicBezTo>
                <a:cubicBezTo>
                  <a:pt x="104999" y="698431"/>
                  <a:pt x="187172" y="719202"/>
                  <a:pt x="264160" y="731520"/>
                </a:cubicBezTo>
                <a:cubicBezTo>
                  <a:pt x="276217" y="733449"/>
                  <a:pt x="276663" y="752619"/>
                  <a:pt x="284480" y="762000"/>
                </a:cubicBezTo>
                <a:cubicBezTo>
                  <a:pt x="293678" y="773038"/>
                  <a:pt x="305762" y="781442"/>
                  <a:pt x="314960" y="792480"/>
                </a:cubicBezTo>
                <a:cubicBezTo>
                  <a:pt x="322777" y="801861"/>
                  <a:pt x="328183" y="813024"/>
                  <a:pt x="335280" y="822960"/>
                </a:cubicBezTo>
                <a:cubicBezTo>
                  <a:pt x="345122" y="836739"/>
                  <a:pt x="355600" y="850053"/>
                  <a:pt x="365760" y="863600"/>
                </a:cubicBezTo>
                <a:cubicBezTo>
                  <a:pt x="379000" y="929799"/>
                  <a:pt x="373682" y="910328"/>
                  <a:pt x="396240" y="985520"/>
                </a:cubicBezTo>
                <a:cubicBezTo>
                  <a:pt x="399317" y="995778"/>
                  <a:pt x="404077" y="1005545"/>
                  <a:pt x="406400" y="1016000"/>
                </a:cubicBezTo>
                <a:cubicBezTo>
                  <a:pt x="410869" y="1036110"/>
                  <a:pt x="412091" y="1056850"/>
                  <a:pt x="416560" y="1076960"/>
                </a:cubicBezTo>
                <a:cubicBezTo>
                  <a:pt x="420077" y="1092788"/>
                  <a:pt x="443876" y="1151912"/>
                  <a:pt x="447040" y="1158240"/>
                </a:cubicBezTo>
                <a:cubicBezTo>
                  <a:pt x="452501" y="1169162"/>
                  <a:pt x="461899" y="1177798"/>
                  <a:pt x="467360" y="1188720"/>
                </a:cubicBezTo>
                <a:cubicBezTo>
                  <a:pt x="472149" y="1198299"/>
                  <a:pt x="468609" y="1213259"/>
                  <a:pt x="477520" y="1219200"/>
                </a:cubicBezTo>
                <a:cubicBezTo>
                  <a:pt x="491888" y="1228779"/>
                  <a:pt x="511387" y="1225973"/>
                  <a:pt x="528320" y="1229360"/>
                </a:cubicBezTo>
                <a:cubicBezTo>
                  <a:pt x="950272" y="1204539"/>
                  <a:pt x="775446" y="1224419"/>
                  <a:pt x="1158240" y="1168400"/>
                </a:cubicBezTo>
                <a:cubicBezTo>
                  <a:pt x="1355296" y="1139563"/>
                  <a:pt x="1224103" y="1162094"/>
                  <a:pt x="1402080" y="1117600"/>
                </a:cubicBezTo>
                <a:cubicBezTo>
                  <a:pt x="1432371" y="1110027"/>
                  <a:pt x="1463351" y="1105325"/>
                  <a:pt x="1493520" y="1097280"/>
                </a:cubicBezTo>
                <a:cubicBezTo>
                  <a:pt x="1514216" y="1091761"/>
                  <a:pt x="1554480" y="1076960"/>
                  <a:pt x="1554480" y="1076960"/>
                </a:cubicBezTo>
                <a:cubicBezTo>
                  <a:pt x="1541349" y="1011303"/>
                  <a:pt x="1531016" y="984018"/>
                  <a:pt x="1554480" y="904240"/>
                </a:cubicBezTo>
                <a:cubicBezTo>
                  <a:pt x="1560599" y="883436"/>
                  <a:pt x="1574909" y="861300"/>
                  <a:pt x="1595120" y="853440"/>
                </a:cubicBezTo>
                <a:cubicBezTo>
                  <a:pt x="1639758" y="836081"/>
                  <a:pt x="1690493" y="842987"/>
                  <a:pt x="1737360" y="833120"/>
                </a:cubicBezTo>
                <a:cubicBezTo>
                  <a:pt x="1819344" y="815860"/>
                  <a:pt x="1898480" y="785454"/>
                  <a:pt x="1981200" y="772160"/>
                </a:cubicBezTo>
                <a:cubicBezTo>
                  <a:pt x="2088669" y="754888"/>
                  <a:pt x="2198565" y="757074"/>
                  <a:pt x="2306320" y="741680"/>
                </a:cubicBezTo>
                <a:cubicBezTo>
                  <a:pt x="2459554" y="719789"/>
                  <a:pt x="2609073" y="670696"/>
                  <a:pt x="2763520" y="660400"/>
                </a:cubicBezTo>
                <a:lnTo>
                  <a:pt x="2915920" y="650240"/>
                </a:lnTo>
                <a:cubicBezTo>
                  <a:pt x="2953217" y="647371"/>
                  <a:pt x="2990392" y="643063"/>
                  <a:pt x="3027680" y="640080"/>
                </a:cubicBezTo>
                <a:lnTo>
                  <a:pt x="3169920" y="629920"/>
                </a:lnTo>
                <a:lnTo>
                  <a:pt x="3098800" y="619760"/>
                </a:lnTo>
                <a:cubicBezTo>
                  <a:pt x="3080660" y="599353"/>
                  <a:pt x="3098442" y="563964"/>
                  <a:pt x="3088640" y="538480"/>
                </a:cubicBezTo>
                <a:cubicBezTo>
                  <a:pt x="3080855" y="518240"/>
                  <a:pt x="3063334" y="503014"/>
                  <a:pt x="3048000" y="487680"/>
                </a:cubicBezTo>
                <a:cubicBezTo>
                  <a:pt x="3036026" y="475706"/>
                  <a:pt x="3020217" y="468220"/>
                  <a:pt x="3007360" y="457200"/>
                </a:cubicBezTo>
                <a:cubicBezTo>
                  <a:pt x="2975902" y="430236"/>
                  <a:pt x="2982328" y="424364"/>
                  <a:pt x="2946400" y="406400"/>
                </a:cubicBezTo>
                <a:cubicBezTo>
                  <a:pt x="2936821" y="401611"/>
                  <a:pt x="2925499" y="401029"/>
                  <a:pt x="2915920" y="396240"/>
                </a:cubicBezTo>
                <a:cubicBezTo>
                  <a:pt x="2904998" y="390779"/>
                  <a:pt x="2896362" y="381381"/>
                  <a:pt x="2885440" y="375920"/>
                </a:cubicBezTo>
                <a:cubicBezTo>
                  <a:pt x="2864486" y="365443"/>
                  <a:pt x="2809609" y="355600"/>
                  <a:pt x="2794000" y="355600"/>
                </a:cubicBezTo>
                <a:cubicBezTo>
                  <a:pt x="2780036" y="355600"/>
                  <a:pt x="2821093" y="362373"/>
                  <a:pt x="2834640" y="365760"/>
                </a:cubicBezTo>
                <a:cubicBezTo>
                  <a:pt x="2932853" y="362373"/>
                  <a:pt x="3033422" y="377245"/>
                  <a:pt x="3129280" y="355600"/>
                </a:cubicBezTo>
                <a:cubicBezTo>
                  <a:pt x="3150173" y="350882"/>
                  <a:pt x="3131323" y="305809"/>
                  <a:pt x="3149600" y="294640"/>
                </a:cubicBezTo>
                <a:cubicBezTo>
                  <a:pt x="3198042" y="265037"/>
                  <a:pt x="3258576" y="262594"/>
                  <a:pt x="3312160" y="243840"/>
                </a:cubicBezTo>
                <a:cubicBezTo>
                  <a:pt x="3379893" y="220133"/>
                  <a:pt x="3445815" y="190422"/>
                  <a:pt x="3515360" y="172720"/>
                </a:cubicBezTo>
                <a:cubicBezTo>
                  <a:pt x="3645463" y="139603"/>
                  <a:pt x="4279474" y="25598"/>
                  <a:pt x="4358640" y="20320"/>
                </a:cubicBezTo>
                <a:cubicBezTo>
                  <a:pt x="4545000" y="7896"/>
                  <a:pt x="4460380" y="15226"/>
                  <a:pt x="4612640" y="0"/>
                </a:cubicBezTo>
                <a:cubicBezTo>
                  <a:pt x="4639733" y="6773"/>
                  <a:pt x="4670683" y="4829"/>
                  <a:pt x="4693920" y="20320"/>
                </a:cubicBezTo>
                <a:cubicBezTo>
                  <a:pt x="4705538" y="28066"/>
                  <a:pt x="4700244" y="47534"/>
                  <a:pt x="4704080" y="60960"/>
                </a:cubicBezTo>
                <a:cubicBezTo>
                  <a:pt x="4733231" y="162990"/>
                  <a:pt x="4692638" y="5033"/>
                  <a:pt x="4724400" y="132080"/>
                </a:cubicBezTo>
                <a:cubicBezTo>
                  <a:pt x="4710591" y="256360"/>
                  <a:pt x="4728169" y="290169"/>
                  <a:pt x="4673600" y="375920"/>
                </a:cubicBezTo>
                <a:cubicBezTo>
                  <a:pt x="4661958" y="394215"/>
                  <a:pt x="4646507" y="409787"/>
                  <a:pt x="4632960" y="426720"/>
                </a:cubicBezTo>
                <a:cubicBezTo>
                  <a:pt x="4629573" y="436880"/>
                  <a:pt x="4629490" y="448837"/>
                  <a:pt x="4622800" y="457200"/>
                </a:cubicBezTo>
                <a:cubicBezTo>
                  <a:pt x="4615172" y="466735"/>
                  <a:pt x="4595675" y="465779"/>
                  <a:pt x="4592320" y="477520"/>
                </a:cubicBezTo>
                <a:cubicBezTo>
                  <a:pt x="4587576" y="494124"/>
                  <a:pt x="4598734" y="511463"/>
                  <a:pt x="4602480" y="528320"/>
                </a:cubicBezTo>
                <a:cubicBezTo>
                  <a:pt x="4610985" y="566592"/>
                  <a:pt x="4611486" y="565498"/>
                  <a:pt x="4622800" y="599440"/>
                </a:cubicBezTo>
                <a:cubicBezTo>
                  <a:pt x="4629573" y="758613"/>
                  <a:pt x="4631130" y="918094"/>
                  <a:pt x="4643120" y="1076960"/>
                </a:cubicBezTo>
                <a:cubicBezTo>
                  <a:pt x="4644732" y="1098318"/>
                  <a:pt x="4647320" y="1123815"/>
                  <a:pt x="4663440" y="1137920"/>
                </a:cubicBezTo>
                <a:cubicBezTo>
                  <a:pt x="4678943" y="1151485"/>
                  <a:pt x="4704080" y="1144693"/>
                  <a:pt x="4724400" y="1148080"/>
                </a:cubicBezTo>
                <a:cubicBezTo>
                  <a:pt x="4747489" y="1157316"/>
                  <a:pt x="4813799" y="1184993"/>
                  <a:pt x="4836160" y="1188720"/>
                </a:cubicBezTo>
                <a:cubicBezTo>
                  <a:pt x="5120964" y="1236187"/>
                  <a:pt x="4876522" y="1198573"/>
                  <a:pt x="5577840" y="1209040"/>
                </a:cubicBezTo>
                <a:cubicBezTo>
                  <a:pt x="5605265" y="1213611"/>
                  <a:pt x="5713283" y="1232751"/>
                  <a:pt x="5730240" y="1229360"/>
                </a:cubicBezTo>
                <a:cubicBezTo>
                  <a:pt x="5745092" y="1226390"/>
                  <a:pt x="5703581" y="1214865"/>
                  <a:pt x="5689600" y="1209040"/>
                </a:cubicBezTo>
                <a:cubicBezTo>
                  <a:pt x="5662890" y="1197911"/>
                  <a:pt x="5608320" y="1178560"/>
                  <a:pt x="5608320" y="11785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7285038" y="3952875"/>
            <a:ext cx="20637" cy="347663"/>
          </a:xfrm>
          <a:prstGeom prst="straightConnector1">
            <a:avLst/>
          </a:prstGeom>
          <a:ln w="635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 flipH="1" flipV="1">
            <a:off x="7315200" y="4381500"/>
            <a:ext cx="20638" cy="346075"/>
          </a:xfrm>
          <a:prstGeom prst="straightConnector1">
            <a:avLst/>
          </a:prstGeom>
          <a:ln w="635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31" name="TextBox 34"/>
          <p:cNvSpPr txBox="1">
            <a:spLocks noChangeArrowheads="1"/>
          </p:cNvSpPr>
          <p:nvPr/>
        </p:nvSpPr>
        <p:spPr bwMode="auto">
          <a:xfrm>
            <a:off x="381000" y="1341438"/>
            <a:ext cx="3178175" cy="46196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Initial random weights</a:t>
            </a:r>
          </a:p>
        </p:txBody>
      </p:sp>
    </p:spTree>
    <p:extLst>
      <p:ext uri="{BB962C8B-B14F-4D97-AF65-F5344CB8AC3E}">
        <p14:creationId xmlns:p14="http://schemas.microsoft.com/office/powerpoint/2010/main" val="3948734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4175" y="179388"/>
            <a:ext cx="8793163" cy="477837"/>
          </a:xfrm>
        </p:spPr>
        <p:txBody>
          <a:bodyPr/>
          <a:lstStyle/>
          <a:p>
            <a:pPr eaLnBrk="1" hangingPunct="1"/>
            <a:r>
              <a:rPr lang="en-GB" altLang="en-US"/>
              <a:t>The decision boundary perspective…</a:t>
            </a:r>
          </a:p>
        </p:txBody>
      </p:sp>
      <p:sp>
        <p:nvSpPr>
          <p:cNvPr id="5" name="Oval 4"/>
          <p:cNvSpPr/>
          <p:nvPr/>
        </p:nvSpPr>
        <p:spPr>
          <a:xfrm>
            <a:off x="4664075" y="4851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2835275" y="2743200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2676525" y="3465513"/>
            <a:ext cx="315913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140075" y="3048000"/>
            <a:ext cx="314325" cy="40640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2992438" y="3911600"/>
            <a:ext cx="314325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3444875" y="3352800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2468563" y="4116388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960563" y="3262313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3713163" y="2408238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884363" y="4492625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798638" y="3892550"/>
            <a:ext cx="314325" cy="40798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4576763" y="2265363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5070475" y="25812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911725" y="3302000"/>
            <a:ext cx="315913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375275" y="28860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5227638" y="37496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5680075" y="31908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4703763" y="3952875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95763" y="3098800"/>
            <a:ext cx="315912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4084638" y="25908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3444875" y="4443413"/>
            <a:ext cx="314325" cy="407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870325" y="4037013"/>
            <a:ext cx="315913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4237038" y="4624388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4079875" y="2184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4779963" y="2876550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7488238" y="4319588"/>
            <a:ext cx="101600" cy="325437"/>
          </a:xfrm>
          <a:prstGeom prst="straightConnector1">
            <a:avLst/>
          </a:prstGeom>
          <a:ln w="635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" idx="112"/>
          </p:cNvCxnSpPr>
          <p:nvPr/>
        </p:nvCxnSpPr>
        <p:spPr>
          <a:xfrm flipH="1">
            <a:off x="7366000" y="4643438"/>
            <a:ext cx="111125" cy="347662"/>
          </a:xfrm>
          <a:prstGeom prst="straightConnector1">
            <a:avLst/>
          </a:prstGeom>
          <a:ln w="635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54" name="TextBox 34"/>
          <p:cNvSpPr txBox="1">
            <a:spLocks noChangeArrowheads="1"/>
          </p:cNvSpPr>
          <p:nvPr/>
        </p:nvSpPr>
        <p:spPr bwMode="auto">
          <a:xfrm>
            <a:off x="381000" y="1341438"/>
            <a:ext cx="6308725" cy="46196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Present a training instance / adjust the weights</a:t>
            </a:r>
          </a:p>
        </p:txBody>
      </p:sp>
      <p:sp>
        <p:nvSpPr>
          <p:cNvPr id="3" name="Freeform 2"/>
          <p:cNvSpPr/>
          <p:nvPr/>
        </p:nvSpPr>
        <p:spPr>
          <a:xfrm>
            <a:off x="985838" y="2327275"/>
            <a:ext cx="6726237" cy="2498725"/>
          </a:xfrm>
          <a:custGeom>
            <a:avLst/>
            <a:gdLst>
              <a:gd name="connsiteX0" fmla="*/ 0 w 6725920"/>
              <a:gd name="connsiteY0" fmla="*/ 1290320 h 2499360"/>
              <a:gd name="connsiteX1" fmla="*/ 91440 w 6725920"/>
              <a:gd name="connsiteY1" fmla="*/ 1280160 h 2499360"/>
              <a:gd name="connsiteX2" fmla="*/ 121920 w 6725920"/>
              <a:gd name="connsiteY2" fmla="*/ 1249680 h 2499360"/>
              <a:gd name="connsiteX3" fmla="*/ 213360 w 6725920"/>
              <a:gd name="connsiteY3" fmla="*/ 1198880 h 2499360"/>
              <a:gd name="connsiteX4" fmla="*/ 345440 w 6725920"/>
              <a:gd name="connsiteY4" fmla="*/ 1209040 h 2499360"/>
              <a:gd name="connsiteX5" fmla="*/ 447040 w 6725920"/>
              <a:gd name="connsiteY5" fmla="*/ 1229360 h 2499360"/>
              <a:gd name="connsiteX6" fmla="*/ 477520 w 6725920"/>
              <a:gd name="connsiteY6" fmla="*/ 1249680 h 2499360"/>
              <a:gd name="connsiteX7" fmla="*/ 508000 w 6725920"/>
              <a:gd name="connsiteY7" fmla="*/ 1351280 h 2499360"/>
              <a:gd name="connsiteX8" fmla="*/ 518160 w 6725920"/>
              <a:gd name="connsiteY8" fmla="*/ 1391920 h 2499360"/>
              <a:gd name="connsiteX9" fmla="*/ 558800 w 6725920"/>
              <a:gd name="connsiteY9" fmla="*/ 1452880 h 2499360"/>
              <a:gd name="connsiteX10" fmla="*/ 680720 w 6725920"/>
              <a:gd name="connsiteY10" fmla="*/ 1463040 h 2499360"/>
              <a:gd name="connsiteX11" fmla="*/ 711200 w 6725920"/>
              <a:gd name="connsiteY11" fmla="*/ 1483360 h 2499360"/>
              <a:gd name="connsiteX12" fmla="*/ 772160 w 6725920"/>
              <a:gd name="connsiteY12" fmla="*/ 1513840 h 2499360"/>
              <a:gd name="connsiteX13" fmla="*/ 833120 w 6725920"/>
              <a:gd name="connsiteY13" fmla="*/ 1584960 h 2499360"/>
              <a:gd name="connsiteX14" fmla="*/ 843280 w 6725920"/>
              <a:gd name="connsiteY14" fmla="*/ 1615440 h 2499360"/>
              <a:gd name="connsiteX15" fmla="*/ 863600 w 6725920"/>
              <a:gd name="connsiteY15" fmla="*/ 1645920 h 2499360"/>
              <a:gd name="connsiteX16" fmla="*/ 843280 w 6725920"/>
              <a:gd name="connsiteY16" fmla="*/ 1737360 h 2499360"/>
              <a:gd name="connsiteX17" fmla="*/ 853440 w 6725920"/>
              <a:gd name="connsiteY17" fmla="*/ 1818640 h 2499360"/>
              <a:gd name="connsiteX18" fmla="*/ 1615440 w 6725920"/>
              <a:gd name="connsiteY18" fmla="*/ 1818640 h 2499360"/>
              <a:gd name="connsiteX19" fmla="*/ 1625600 w 6725920"/>
              <a:gd name="connsiteY19" fmla="*/ 1788160 h 2499360"/>
              <a:gd name="connsiteX20" fmla="*/ 1666240 w 6725920"/>
              <a:gd name="connsiteY20" fmla="*/ 1778000 h 2499360"/>
              <a:gd name="connsiteX21" fmla="*/ 1727200 w 6725920"/>
              <a:gd name="connsiteY21" fmla="*/ 1747520 h 2499360"/>
              <a:gd name="connsiteX22" fmla="*/ 1747520 w 6725920"/>
              <a:gd name="connsiteY22" fmla="*/ 1686560 h 2499360"/>
              <a:gd name="connsiteX23" fmla="*/ 1778000 w 6725920"/>
              <a:gd name="connsiteY23" fmla="*/ 1625600 h 2499360"/>
              <a:gd name="connsiteX24" fmla="*/ 1808480 w 6725920"/>
              <a:gd name="connsiteY24" fmla="*/ 1595120 h 2499360"/>
              <a:gd name="connsiteX25" fmla="*/ 1828800 w 6725920"/>
              <a:gd name="connsiteY25" fmla="*/ 1554480 h 2499360"/>
              <a:gd name="connsiteX26" fmla="*/ 1940560 w 6725920"/>
              <a:gd name="connsiteY26" fmla="*/ 1493520 h 2499360"/>
              <a:gd name="connsiteX27" fmla="*/ 1981200 w 6725920"/>
              <a:gd name="connsiteY27" fmla="*/ 1463040 h 2499360"/>
              <a:gd name="connsiteX28" fmla="*/ 2062480 w 6725920"/>
              <a:gd name="connsiteY28" fmla="*/ 1412240 h 2499360"/>
              <a:gd name="connsiteX29" fmla="*/ 2113280 w 6725920"/>
              <a:gd name="connsiteY29" fmla="*/ 1381760 h 2499360"/>
              <a:gd name="connsiteX30" fmla="*/ 2174240 w 6725920"/>
              <a:gd name="connsiteY30" fmla="*/ 1330960 h 2499360"/>
              <a:gd name="connsiteX31" fmla="*/ 2184400 w 6725920"/>
              <a:gd name="connsiteY31" fmla="*/ 1300480 h 2499360"/>
              <a:gd name="connsiteX32" fmla="*/ 2214880 w 6725920"/>
              <a:gd name="connsiteY32" fmla="*/ 1290320 h 2499360"/>
              <a:gd name="connsiteX33" fmla="*/ 2184400 w 6725920"/>
              <a:gd name="connsiteY33" fmla="*/ 1320800 h 2499360"/>
              <a:gd name="connsiteX34" fmla="*/ 2113280 w 6725920"/>
              <a:gd name="connsiteY34" fmla="*/ 1300480 h 2499360"/>
              <a:gd name="connsiteX35" fmla="*/ 2092960 w 6725920"/>
              <a:gd name="connsiteY35" fmla="*/ 1270000 h 2499360"/>
              <a:gd name="connsiteX36" fmla="*/ 2103120 w 6725920"/>
              <a:gd name="connsiteY36" fmla="*/ 1016000 h 2499360"/>
              <a:gd name="connsiteX37" fmla="*/ 2133600 w 6725920"/>
              <a:gd name="connsiteY37" fmla="*/ 985520 h 2499360"/>
              <a:gd name="connsiteX38" fmla="*/ 2204720 w 6725920"/>
              <a:gd name="connsiteY38" fmla="*/ 965200 h 2499360"/>
              <a:gd name="connsiteX39" fmla="*/ 2397760 w 6725920"/>
              <a:gd name="connsiteY39" fmla="*/ 955040 h 2499360"/>
              <a:gd name="connsiteX40" fmla="*/ 2570480 w 6725920"/>
              <a:gd name="connsiteY40" fmla="*/ 934720 h 2499360"/>
              <a:gd name="connsiteX41" fmla="*/ 2631440 w 6725920"/>
              <a:gd name="connsiteY41" fmla="*/ 904240 h 2499360"/>
              <a:gd name="connsiteX42" fmla="*/ 2682240 w 6725920"/>
              <a:gd name="connsiteY42" fmla="*/ 894080 h 2499360"/>
              <a:gd name="connsiteX43" fmla="*/ 2722880 w 6725920"/>
              <a:gd name="connsiteY43" fmla="*/ 883920 h 2499360"/>
              <a:gd name="connsiteX44" fmla="*/ 2956560 w 6725920"/>
              <a:gd name="connsiteY44" fmla="*/ 873760 h 2499360"/>
              <a:gd name="connsiteX45" fmla="*/ 2987040 w 6725920"/>
              <a:gd name="connsiteY45" fmla="*/ 863600 h 2499360"/>
              <a:gd name="connsiteX46" fmla="*/ 3007360 w 6725920"/>
              <a:gd name="connsiteY46" fmla="*/ 802640 h 2499360"/>
              <a:gd name="connsiteX47" fmla="*/ 3027680 w 6725920"/>
              <a:gd name="connsiteY47" fmla="*/ 772160 h 2499360"/>
              <a:gd name="connsiteX48" fmla="*/ 3037840 w 6725920"/>
              <a:gd name="connsiteY48" fmla="*/ 711200 h 2499360"/>
              <a:gd name="connsiteX49" fmla="*/ 3088640 w 6725920"/>
              <a:gd name="connsiteY49" fmla="*/ 680720 h 2499360"/>
              <a:gd name="connsiteX50" fmla="*/ 3119120 w 6725920"/>
              <a:gd name="connsiteY50" fmla="*/ 670560 h 2499360"/>
              <a:gd name="connsiteX51" fmla="*/ 3159760 w 6725920"/>
              <a:gd name="connsiteY51" fmla="*/ 650240 h 2499360"/>
              <a:gd name="connsiteX52" fmla="*/ 3230880 w 6725920"/>
              <a:gd name="connsiteY52" fmla="*/ 640080 h 2499360"/>
              <a:gd name="connsiteX53" fmla="*/ 3261360 w 6725920"/>
              <a:gd name="connsiteY53" fmla="*/ 619760 h 2499360"/>
              <a:gd name="connsiteX54" fmla="*/ 3322320 w 6725920"/>
              <a:gd name="connsiteY54" fmla="*/ 558800 h 2499360"/>
              <a:gd name="connsiteX55" fmla="*/ 3342640 w 6725920"/>
              <a:gd name="connsiteY55" fmla="*/ 528320 h 2499360"/>
              <a:gd name="connsiteX56" fmla="*/ 3403600 w 6725920"/>
              <a:gd name="connsiteY56" fmla="*/ 487680 h 2499360"/>
              <a:gd name="connsiteX57" fmla="*/ 3393440 w 6725920"/>
              <a:gd name="connsiteY57" fmla="*/ 436880 h 2499360"/>
              <a:gd name="connsiteX58" fmla="*/ 3373120 w 6725920"/>
              <a:gd name="connsiteY58" fmla="*/ 406400 h 2499360"/>
              <a:gd name="connsiteX59" fmla="*/ 3362960 w 6725920"/>
              <a:gd name="connsiteY59" fmla="*/ 365760 h 2499360"/>
              <a:gd name="connsiteX60" fmla="*/ 3383280 w 6725920"/>
              <a:gd name="connsiteY60" fmla="*/ 335280 h 2499360"/>
              <a:gd name="connsiteX61" fmla="*/ 3434080 w 6725920"/>
              <a:gd name="connsiteY61" fmla="*/ 325120 h 2499360"/>
              <a:gd name="connsiteX62" fmla="*/ 3474720 w 6725920"/>
              <a:gd name="connsiteY62" fmla="*/ 314960 h 2499360"/>
              <a:gd name="connsiteX63" fmla="*/ 3576320 w 6725920"/>
              <a:gd name="connsiteY63" fmla="*/ 264160 h 2499360"/>
              <a:gd name="connsiteX64" fmla="*/ 3769360 w 6725920"/>
              <a:gd name="connsiteY64" fmla="*/ 111760 h 2499360"/>
              <a:gd name="connsiteX65" fmla="*/ 3820160 w 6725920"/>
              <a:gd name="connsiteY65" fmla="*/ 71120 h 2499360"/>
              <a:gd name="connsiteX66" fmla="*/ 3901440 w 6725920"/>
              <a:gd name="connsiteY66" fmla="*/ 40640 h 2499360"/>
              <a:gd name="connsiteX67" fmla="*/ 3992880 w 6725920"/>
              <a:gd name="connsiteY67" fmla="*/ 50800 h 2499360"/>
              <a:gd name="connsiteX68" fmla="*/ 4084320 w 6725920"/>
              <a:gd name="connsiteY68" fmla="*/ 30480 h 2499360"/>
              <a:gd name="connsiteX69" fmla="*/ 4145280 w 6725920"/>
              <a:gd name="connsiteY69" fmla="*/ 20320 h 2499360"/>
              <a:gd name="connsiteX70" fmla="*/ 4297680 w 6725920"/>
              <a:gd name="connsiteY70" fmla="*/ 0 h 2499360"/>
              <a:gd name="connsiteX71" fmla="*/ 4632960 w 6725920"/>
              <a:gd name="connsiteY71" fmla="*/ 10160 h 2499360"/>
              <a:gd name="connsiteX72" fmla="*/ 4714240 w 6725920"/>
              <a:gd name="connsiteY72" fmla="*/ 40640 h 2499360"/>
              <a:gd name="connsiteX73" fmla="*/ 4815840 w 6725920"/>
              <a:gd name="connsiteY73" fmla="*/ 91440 h 2499360"/>
              <a:gd name="connsiteX74" fmla="*/ 4978400 w 6725920"/>
              <a:gd name="connsiteY74" fmla="*/ 213360 h 2499360"/>
              <a:gd name="connsiteX75" fmla="*/ 5039360 w 6725920"/>
              <a:gd name="connsiteY75" fmla="*/ 254000 h 2499360"/>
              <a:gd name="connsiteX76" fmla="*/ 5069840 w 6725920"/>
              <a:gd name="connsiteY76" fmla="*/ 304800 h 2499360"/>
              <a:gd name="connsiteX77" fmla="*/ 5130800 w 6725920"/>
              <a:gd name="connsiteY77" fmla="*/ 406400 h 2499360"/>
              <a:gd name="connsiteX78" fmla="*/ 5191760 w 6725920"/>
              <a:gd name="connsiteY78" fmla="*/ 477520 h 2499360"/>
              <a:gd name="connsiteX79" fmla="*/ 5212080 w 6725920"/>
              <a:gd name="connsiteY79" fmla="*/ 528320 h 2499360"/>
              <a:gd name="connsiteX80" fmla="*/ 5232400 w 6725920"/>
              <a:gd name="connsiteY80" fmla="*/ 568960 h 2499360"/>
              <a:gd name="connsiteX81" fmla="*/ 5252720 w 6725920"/>
              <a:gd name="connsiteY81" fmla="*/ 599440 h 2499360"/>
              <a:gd name="connsiteX82" fmla="*/ 5262880 w 6725920"/>
              <a:gd name="connsiteY82" fmla="*/ 629920 h 2499360"/>
              <a:gd name="connsiteX83" fmla="*/ 5293360 w 6725920"/>
              <a:gd name="connsiteY83" fmla="*/ 650240 h 2499360"/>
              <a:gd name="connsiteX84" fmla="*/ 5313680 w 6725920"/>
              <a:gd name="connsiteY84" fmla="*/ 731520 h 2499360"/>
              <a:gd name="connsiteX85" fmla="*/ 5354320 w 6725920"/>
              <a:gd name="connsiteY85" fmla="*/ 782320 h 2499360"/>
              <a:gd name="connsiteX86" fmla="*/ 5445760 w 6725920"/>
              <a:gd name="connsiteY86" fmla="*/ 914400 h 2499360"/>
              <a:gd name="connsiteX87" fmla="*/ 5516880 w 6725920"/>
              <a:gd name="connsiteY87" fmla="*/ 1005840 h 2499360"/>
              <a:gd name="connsiteX88" fmla="*/ 5598160 w 6725920"/>
              <a:gd name="connsiteY88" fmla="*/ 1148080 h 2499360"/>
              <a:gd name="connsiteX89" fmla="*/ 5628640 w 6725920"/>
              <a:gd name="connsiteY89" fmla="*/ 1198880 h 2499360"/>
              <a:gd name="connsiteX90" fmla="*/ 5648960 w 6725920"/>
              <a:gd name="connsiteY90" fmla="*/ 1229360 h 2499360"/>
              <a:gd name="connsiteX91" fmla="*/ 5679440 w 6725920"/>
              <a:gd name="connsiteY91" fmla="*/ 1239520 h 2499360"/>
              <a:gd name="connsiteX92" fmla="*/ 5709920 w 6725920"/>
              <a:gd name="connsiteY92" fmla="*/ 1270000 h 2499360"/>
              <a:gd name="connsiteX93" fmla="*/ 5852160 w 6725920"/>
              <a:gd name="connsiteY93" fmla="*/ 1351280 h 2499360"/>
              <a:gd name="connsiteX94" fmla="*/ 5923280 w 6725920"/>
              <a:gd name="connsiteY94" fmla="*/ 1432560 h 2499360"/>
              <a:gd name="connsiteX95" fmla="*/ 5994400 w 6725920"/>
              <a:gd name="connsiteY95" fmla="*/ 1493520 h 2499360"/>
              <a:gd name="connsiteX96" fmla="*/ 6085840 w 6725920"/>
              <a:gd name="connsiteY96" fmla="*/ 1656080 h 2499360"/>
              <a:gd name="connsiteX97" fmla="*/ 6096000 w 6725920"/>
              <a:gd name="connsiteY97" fmla="*/ 1686560 h 2499360"/>
              <a:gd name="connsiteX98" fmla="*/ 6106160 w 6725920"/>
              <a:gd name="connsiteY98" fmla="*/ 1747520 h 2499360"/>
              <a:gd name="connsiteX99" fmla="*/ 6187440 w 6725920"/>
              <a:gd name="connsiteY99" fmla="*/ 1778000 h 2499360"/>
              <a:gd name="connsiteX100" fmla="*/ 6217920 w 6725920"/>
              <a:gd name="connsiteY100" fmla="*/ 1818640 h 2499360"/>
              <a:gd name="connsiteX101" fmla="*/ 6248400 w 6725920"/>
              <a:gd name="connsiteY101" fmla="*/ 1838960 h 2499360"/>
              <a:gd name="connsiteX102" fmla="*/ 6238240 w 6725920"/>
              <a:gd name="connsiteY102" fmla="*/ 1869440 h 2499360"/>
              <a:gd name="connsiteX103" fmla="*/ 6238240 w 6725920"/>
              <a:gd name="connsiteY103" fmla="*/ 1950720 h 2499360"/>
              <a:gd name="connsiteX104" fmla="*/ 6197600 w 6725920"/>
              <a:gd name="connsiteY104" fmla="*/ 1960880 h 2499360"/>
              <a:gd name="connsiteX105" fmla="*/ 6207760 w 6725920"/>
              <a:gd name="connsiteY105" fmla="*/ 2052320 h 2499360"/>
              <a:gd name="connsiteX106" fmla="*/ 6238240 w 6725920"/>
              <a:gd name="connsiteY106" fmla="*/ 2062480 h 2499360"/>
              <a:gd name="connsiteX107" fmla="*/ 6258560 w 6725920"/>
              <a:gd name="connsiteY107" fmla="*/ 2092960 h 2499360"/>
              <a:gd name="connsiteX108" fmla="*/ 6268720 w 6725920"/>
              <a:gd name="connsiteY108" fmla="*/ 2174240 h 2499360"/>
              <a:gd name="connsiteX109" fmla="*/ 6309360 w 6725920"/>
              <a:gd name="connsiteY109" fmla="*/ 2245360 h 2499360"/>
              <a:gd name="connsiteX110" fmla="*/ 6339840 w 6725920"/>
              <a:gd name="connsiteY110" fmla="*/ 2235200 h 2499360"/>
              <a:gd name="connsiteX111" fmla="*/ 6431280 w 6725920"/>
              <a:gd name="connsiteY111" fmla="*/ 2275840 h 2499360"/>
              <a:gd name="connsiteX112" fmla="*/ 6492240 w 6725920"/>
              <a:gd name="connsiteY112" fmla="*/ 2316480 h 2499360"/>
              <a:gd name="connsiteX113" fmla="*/ 6614160 w 6725920"/>
              <a:gd name="connsiteY113" fmla="*/ 2407920 h 2499360"/>
              <a:gd name="connsiteX114" fmla="*/ 6654800 w 6725920"/>
              <a:gd name="connsiteY114" fmla="*/ 2418080 h 2499360"/>
              <a:gd name="connsiteX115" fmla="*/ 6685280 w 6725920"/>
              <a:gd name="connsiteY115" fmla="*/ 2448560 h 2499360"/>
              <a:gd name="connsiteX116" fmla="*/ 6725920 w 6725920"/>
              <a:gd name="connsiteY116" fmla="*/ 2499360 h 249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6725920" h="2499360">
                <a:moveTo>
                  <a:pt x="0" y="1290320"/>
                </a:moveTo>
                <a:cubicBezTo>
                  <a:pt x="30480" y="1286933"/>
                  <a:pt x="62346" y="1289858"/>
                  <a:pt x="91440" y="1280160"/>
                </a:cubicBezTo>
                <a:cubicBezTo>
                  <a:pt x="105071" y="1275616"/>
                  <a:pt x="110578" y="1258501"/>
                  <a:pt x="121920" y="1249680"/>
                </a:cubicBezTo>
                <a:cubicBezTo>
                  <a:pt x="174323" y="1208922"/>
                  <a:pt x="167372" y="1214209"/>
                  <a:pt x="213360" y="1198880"/>
                </a:cubicBezTo>
                <a:cubicBezTo>
                  <a:pt x="257387" y="1202267"/>
                  <a:pt x="301654" y="1203329"/>
                  <a:pt x="345440" y="1209040"/>
                </a:cubicBezTo>
                <a:cubicBezTo>
                  <a:pt x="379687" y="1213507"/>
                  <a:pt x="447040" y="1229360"/>
                  <a:pt x="447040" y="1229360"/>
                </a:cubicBezTo>
                <a:cubicBezTo>
                  <a:pt x="457200" y="1236133"/>
                  <a:pt x="469703" y="1240299"/>
                  <a:pt x="477520" y="1249680"/>
                </a:cubicBezTo>
                <a:cubicBezTo>
                  <a:pt x="503283" y="1280595"/>
                  <a:pt x="500478" y="1313669"/>
                  <a:pt x="508000" y="1351280"/>
                </a:cubicBezTo>
                <a:cubicBezTo>
                  <a:pt x="510738" y="1364972"/>
                  <a:pt x="514324" y="1378494"/>
                  <a:pt x="518160" y="1391920"/>
                </a:cubicBezTo>
                <a:cubicBezTo>
                  <a:pt x="524157" y="1412910"/>
                  <a:pt x="532428" y="1445848"/>
                  <a:pt x="558800" y="1452880"/>
                </a:cubicBezTo>
                <a:cubicBezTo>
                  <a:pt x="598204" y="1463388"/>
                  <a:pt x="640080" y="1459653"/>
                  <a:pt x="680720" y="1463040"/>
                </a:cubicBezTo>
                <a:cubicBezTo>
                  <a:pt x="690880" y="1469813"/>
                  <a:pt x="700278" y="1477899"/>
                  <a:pt x="711200" y="1483360"/>
                </a:cubicBezTo>
                <a:cubicBezTo>
                  <a:pt x="757022" y="1506271"/>
                  <a:pt x="728484" y="1477444"/>
                  <a:pt x="772160" y="1513840"/>
                </a:cubicBezTo>
                <a:cubicBezTo>
                  <a:pt x="800462" y="1537425"/>
                  <a:pt x="810696" y="1555062"/>
                  <a:pt x="833120" y="1584960"/>
                </a:cubicBezTo>
                <a:cubicBezTo>
                  <a:pt x="836507" y="1595120"/>
                  <a:pt x="838491" y="1605861"/>
                  <a:pt x="843280" y="1615440"/>
                </a:cubicBezTo>
                <a:cubicBezTo>
                  <a:pt x="848741" y="1626362"/>
                  <a:pt x="862085" y="1633803"/>
                  <a:pt x="863600" y="1645920"/>
                </a:cubicBezTo>
                <a:cubicBezTo>
                  <a:pt x="864675" y="1654519"/>
                  <a:pt x="846329" y="1725163"/>
                  <a:pt x="843280" y="1737360"/>
                </a:cubicBezTo>
                <a:cubicBezTo>
                  <a:pt x="846667" y="1764453"/>
                  <a:pt x="826835" y="1812500"/>
                  <a:pt x="853440" y="1818640"/>
                </a:cubicBezTo>
                <a:cubicBezTo>
                  <a:pt x="959256" y="1843059"/>
                  <a:pt x="1505737" y="1821605"/>
                  <a:pt x="1615440" y="1818640"/>
                </a:cubicBezTo>
                <a:cubicBezTo>
                  <a:pt x="1618827" y="1808480"/>
                  <a:pt x="1617237" y="1794850"/>
                  <a:pt x="1625600" y="1788160"/>
                </a:cubicBezTo>
                <a:cubicBezTo>
                  <a:pt x="1636504" y="1779437"/>
                  <a:pt x="1652814" y="1781836"/>
                  <a:pt x="1666240" y="1778000"/>
                </a:cubicBezTo>
                <a:cubicBezTo>
                  <a:pt x="1703046" y="1767484"/>
                  <a:pt x="1693804" y="1769784"/>
                  <a:pt x="1727200" y="1747520"/>
                </a:cubicBezTo>
                <a:lnTo>
                  <a:pt x="1747520" y="1686560"/>
                </a:lnTo>
                <a:cubicBezTo>
                  <a:pt x="1757703" y="1656012"/>
                  <a:pt x="1756116" y="1651861"/>
                  <a:pt x="1778000" y="1625600"/>
                </a:cubicBezTo>
                <a:cubicBezTo>
                  <a:pt x="1787198" y="1614562"/>
                  <a:pt x="1800129" y="1606812"/>
                  <a:pt x="1808480" y="1595120"/>
                </a:cubicBezTo>
                <a:cubicBezTo>
                  <a:pt x="1817283" y="1582795"/>
                  <a:pt x="1818090" y="1565190"/>
                  <a:pt x="1828800" y="1554480"/>
                </a:cubicBezTo>
                <a:cubicBezTo>
                  <a:pt x="1882269" y="1501011"/>
                  <a:pt x="1884011" y="1524936"/>
                  <a:pt x="1940560" y="1493520"/>
                </a:cubicBezTo>
                <a:cubicBezTo>
                  <a:pt x="1955362" y="1485296"/>
                  <a:pt x="1967111" y="1472433"/>
                  <a:pt x="1981200" y="1463040"/>
                </a:cubicBezTo>
                <a:cubicBezTo>
                  <a:pt x="2007784" y="1445317"/>
                  <a:pt x="2035270" y="1428985"/>
                  <a:pt x="2062480" y="1412240"/>
                </a:cubicBezTo>
                <a:cubicBezTo>
                  <a:pt x="2079298" y="1401890"/>
                  <a:pt x="2099316" y="1395724"/>
                  <a:pt x="2113280" y="1381760"/>
                </a:cubicBezTo>
                <a:cubicBezTo>
                  <a:pt x="2152394" y="1342646"/>
                  <a:pt x="2131805" y="1359250"/>
                  <a:pt x="2174240" y="1330960"/>
                </a:cubicBezTo>
                <a:cubicBezTo>
                  <a:pt x="2177627" y="1320800"/>
                  <a:pt x="2176827" y="1308053"/>
                  <a:pt x="2184400" y="1300480"/>
                </a:cubicBezTo>
                <a:cubicBezTo>
                  <a:pt x="2191973" y="1292907"/>
                  <a:pt x="2214880" y="1279610"/>
                  <a:pt x="2214880" y="1290320"/>
                </a:cubicBezTo>
                <a:lnTo>
                  <a:pt x="2184400" y="1320800"/>
                </a:lnTo>
                <a:cubicBezTo>
                  <a:pt x="2181745" y="1320136"/>
                  <a:pt x="2119905" y="1305780"/>
                  <a:pt x="2113280" y="1300480"/>
                </a:cubicBezTo>
                <a:cubicBezTo>
                  <a:pt x="2103745" y="1292852"/>
                  <a:pt x="2099733" y="1280160"/>
                  <a:pt x="2092960" y="1270000"/>
                </a:cubicBezTo>
                <a:cubicBezTo>
                  <a:pt x="2096347" y="1185333"/>
                  <a:pt x="2091137" y="1099883"/>
                  <a:pt x="2103120" y="1016000"/>
                </a:cubicBezTo>
                <a:cubicBezTo>
                  <a:pt x="2105152" y="1001776"/>
                  <a:pt x="2121645" y="993490"/>
                  <a:pt x="2133600" y="985520"/>
                </a:cubicBezTo>
                <a:cubicBezTo>
                  <a:pt x="2141176" y="980469"/>
                  <a:pt x="2200825" y="965539"/>
                  <a:pt x="2204720" y="965200"/>
                </a:cubicBezTo>
                <a:cubicBezTo>
                  <a:pt x="2268913" y="959618"/>
                  <a:pt x="2333413" y="958427"/>
                  <a:pt x="2397760" y="955040"/>
                </a:cubicBezTo>
                <a:cubicBezTo>
                  <a:pt x="2498996" y="929731"/>
                  <a:pt x="2368323" y="959990"/>
                  <a:pt x="2570480" y="934720"/>
                </a:cubicBezTo>
                <a:cubicBezTo>
                  <a:pt x="2617797" y="928805"/>
                  <a:pt x="2586060" y="921257"/>
                  <a:pt x="2631440" y="904240"/>
                </a:cubicBezTo>
                <a:cubicBezTo>
                  <a:pt x="2647609" y="898177"/>
                  <a:pt x="2665383" y="897826"/>
                  <a:pt x="2682240" y="894080"/>
                </a:cubicBezTo>
                <a:cubicBezTo>
                  <a:pt x="2695871" y="891051"/>
                  <a:pt x="2708955" y="884952"/>
                  <a:pt x="2722880" y="883920"/>
                </a:cubicBezTo>
                <a:cubicBezTo>
                  <a:pt x="2800634" y="878160"/>
                  <a:pt x="2878667" y="877147"/>
                  <a:pt x="2956560" y="873760"/>
                </a:cubicBezTo>
                <a:cubicBezTo>
                  <a:pt x="2966720" y="870373"/>
                  <a:pt x="2980815" y="872315"/>
                  <a:pt x="2987040" y="863600"/>
                </a:cubicBezTo>
                <a:cubicBezTo>
                  <a:pt x="2999490" y="846171"/>
                  <a:pt x="2998661" y="822213"/>
                  <a:pt x="3007360" y="802640"/>
                </a:cubicBezTo>
                <a:cubicBezTo>
                  <a:pt x="3012319" y="791482"/>
                  <a:pt x="3020907" y="782320"/>
                  <a:pt x="3027680" y="772160"/>
                </a:cubicBezTo>
                <a:cubicBezTo>
                  <a:pt x="3031067" y="751840"/>
                  <a:pt x="3026413" y="728340"/>
                  <a:pt x="3037840" y="711200"/>
                </a:cubicBezTo>
                <a:cubicBezTo>
                  <a:pt x="3048794" y="694769"/>
                  <a:pt x="3070977" y="689551"/>
                  <a:pt x="3088640" y="680720"/>
                </a:cubicBezTo>
                <a:cubicBezTo>
                  <a:pt x="3098219" y="675931"/>
                  <a:pt x="3109276" y="674779"/>
                  <a:pt x="3119120" y="670560"/>
                </a:cubicBezTo>
                <a:cubicBezTo>
                  <a:pt x="3133041" y="664594"/>
                  <a:pt x="3145148" y="654225"/>
                  <a:pt x="3159760" y="650240"/>
                </a:cubicBezTo>
                <a:cubicBezTo>
                  <a:pt x="3182864" y="643939"/>
                  <a:pt x="3207173" y="643467"/>
                  <a:pt x="3230880" y="640080"/>
                </a:cubicBezTo>
                <a:cubicBezTo>
                  <a:pt x="3241040" y="633307"/>
                  <a:pt x="3252726" y="628394"/>
                  <a:pt x="3261360" y="619760"/>
                </a:cubicBezTo>
                <a:cubicBezTo>
                  <a:pt x="3336973" y="544147"/>
                  <a:pt x="3250488" y="606688"/>
                  <a:pt x="3322320" y="558800"/>
                </a:cubicBezTo>
                <a:cubicBezTo>
                  <a:pt x="3329093" y="548640"/>
                  <a:pt x="3333450" y="536361"/>
                  <a:pt x="3342640" y="528320"/>
                </a:cubicBezTo>
                <a:cubicBezTo>
                  <a:pt x="3361019" y="512238"/>
                  <a:pt x="3403600" y="487680"/>
                  <a:pt x="3403600" y="487680"/>
                </a:cubicBezTo>
                <a:cubicBezTo>
                  <a:pt x="3400213" y="470747"/>
                  <a:pt x="3399503" y="453049"/>
                  <a:pt x="3393440" y="436880"/>
                </a:cubicBezTo>
                <a:cubicBezTo>
                  <a:pt x="3389153" y="425447"/>
                  <a:pt x="3377930" y="417623"/>
                  <a:pt x="3373120" y="406400"/>
                </a:cubicBezTo>
                <a:cubicBezTo>
                  <a:pt x="3367619" y="393565"/>
                  <a:pt x="3366347" y="379307"/>
                  <a:pt x="3362960" y="365760"/>
                </a:cubicBezTo>
                <a:cubicBezTo>
                  <a:pt x="3369733" y="355600"/>
                  <a:pt x="3372678" y="341338"/>
                  <a:pt x="3383280" y="335280"/>
                </a:cubicBezTo>
                <a:cubicBezTo>
                  <a:pt x="3398273" y="326712"/>
                  <a:pt x="3417223" y="328866"/>
                  <a:pt x="3434080" y="325120"/>
                </a:cubicBezTo>
                <a:cubicBezTo>
                  <a:pt x="3447711" y="322091"/>
                  <a:pt x="3461173" y="318347"/>
                  <a:pt x="3474720" y="314960"/>
                </a:cubicBezTo>
                <a:cubicBezTo>
                  <a:pt x="3547298" y="266574"/>
                  <a:pt x="3511988" y="280243"/>
                  <a:pt x="3576320" y="264160"/>
                </a:cubicBezTo>
                <a:cubicBezTo>
                  <a:pt x="3809468" y="69870"/>
                  <a:pt x="3606263" y="234082"/>
                  <a:pt x="3769360" y="111760"/>
                </a:cubicBezTo>
                <a:cubicBezTo>
                  <a:pt x="3786708" y="98749"/>
                  <a:pt x="3801565" y="82277"/>
                  <a:pt x="3820160" y="71120"/>
                </a:cubicBezTo>
                <a:cubicBezTo>
                  <a:pt x="3835346" y="62008"/>
                  <a:pt x="3880411" y="47650"/>
                  <a:pt x="3901440" y="40640"/>
                </a:cubicBezTo>
                <a:cubicBezTo>
                  <a:pt x="3931920" y="44027"/>
                  <a:pt x="3962260" y="52501"/>
                  <a:pt x="3992880" y="50800"/>
                </a:cubicBezTo>
                <a:cubicBezTo>
                  <a:pt x="4024055" y="49068"/>
                  <a:pt x="4053703" y="36603"/>
                  <a:pt x="4084320" y="30480"/>
                </a:cubicBezTo>
                <a:cubicBezTo>
                  <a:pt x="4104520" y="26440"/>
                  <a:pt x="4124919" y="23452"/>
                  <a:pt x="4145280" y="20320"/>
                </a:cubicBezTo>
                <a:cubicBezTo>
                  <a:pt x="4206039" y="10972"/>
                  <a:pt x="4235269" y="7801"/>
                  <a:pt x="4297680" y="0"/>
                </a:cubicBezTo>
                <a:cubicBezTo>
                  <a:pt x="4409440" y="3387"/>
                  <a:pt x="4521677" y="-697"/>
                  <a:pt x="4632960" y="10160"/>
                </a:cubicBezTo>
                <a:cubicBezTo>
                  <a:pt x="4661759" y="12970"/>
                  <a:pt x="4687798" y="28888"/>
                  <a:pt x="4714240" y="40640"/>
                </a:cubicBezTo>
                <a:cubicBezTo>
                  <a:pt x="4748841" y="56018"/>
                  <a:pt x="4783372" y="71959"/>
                  <a:pt x="4815840" y="91440"/>
                </a:cubicBezTo>
                <a:cubicBezTo>
                  <a:pt x="4937434" y="164396"/>
                  <a:pt x="4886754" y="144625"/>
                  <a:pt x="4978400" y="213360"/>
                </a:cubicBezTo>
                <a:cubicBezTo>
                  <a:pt x="4997937" y="228013"/>
                  <a:pt x="5019040" y="240453"/>
                  <a:pt x="5039360" y="254000"/>
                </a:cubicBezTo>
                <a:cubicBezTo>
                  <a:pt x="5049520" y="270933"/>
                  <a:pt x="5060250" y="287538"/>
                  <a:pt x="5069840" y="304800"/>
                </a:cubicBezTo>
                <a:cubicBezTo>
                  <a:pt x="5089883" y="340878"/>
                  <a:pt x="5099816" y="375416"/>
                  <a:pt x="5130800" y="406400"/>
                </a:cubicBezTo>
                <a:cubicBezTo>
                  <a:pt x="5153900" y="429500"/>
                  <a:pt x="5175468" y="448194"/>
                  <a:pt x="5191760" y="477520"/>
                </a:cubicBezTo>
                <a:cubicBezTo>
                  <a:pt x="5200617" y="493463"/>
                  <a:pt x="5204673" y="511654"/>
                  <a:pt x="5212080" y="528320"/>
                </a:cubicBezTo>
                <a:cubicBezTo>
                  <a:pt x="5218231" y="542160"/>
                  <a:pt x="5224886" y="555810"/>
                  <a:pt x="5232400" y="568960"/>
                </a:cubicBezTo>
                <a:cubicBezTo>
                  <a:pt x="5238458" y="579562"/>
                  <a:pt x="5247259" y="588518"/>
                  <a:pt x="5252720" y="599440"/>
                </a:cubicBezTo>
                <a:cubicBezTo>
                  <a:pt x="5257509" y="609019"/>
                  <a:pt x="5256190" y="621557"/>
                  <a:pt x="5262880" y="629920"/>
                </a:cubicBezTo>
                <a:cubicBezTo>
                  <a:pt x="5270508" y="639455"/>
                  <a:pt x="5283200" y="643467"/>
                  <a:pt x="5293360" y="650240"/>
                </a:cubicBezTo>
                <a:cubicBezTo>
                  <a:pt x="5300133" y="677333"/>
                  <a:pt x="5301977" y="706163"/>
                  <a:pt x="5313680" y="731520"/>
                </a:cubicBezTo>
                <a:cubicBezTo>
                  <a:pt x="5322767" y="751209"/>
                  <a:pt x="5341623" y="764740"/>
                  <a:pt x="5354320" y="782320"/>
                </a:cubicBezTo>
                <a:cubicBezTo>
                  <a:pt x="5385672" y="825730"/>
                  <a:pt x="5414265" y="871094"/>
                  <a:pt x="5445760" y="914400"/>
                </a:cubicBezTo>
                <a:cubicBezTo>
                  <a:pt x="5468472" y="945628"/>
                  <a:pt x="5501197" y="970554"/>
                  <a:pt x="5516880" y="1005840"/>
                </a:cubicBezTo>
                <a:cubicBezTo>
                  <a:pt x="5586884" y="1163348"/>
                  <a:pt x="5523319" y="1041164"/>
                  <a:pt x="5598160" y="1148080"/>
                </a:cubicBezTo>
                <a:cubicBezTo>
                  <a:pt x="5609484" y="1164258"/>
                  <a:pt x="5618174" y="1182134"/>
                  <a:pt x="5628640" y="1198880"/>
                </a:cubicBezTo>
                <a:cubicBezTo>
                  <a:pt x="5635112" y="1209235"/>
                  <a:pt x="5639425" y="1221732"/>
                  <a:pt x="5648960" y="1229360"/>
                </a:cubicBezTo>
                <a:cubicBezTo>
                  <a:pt x="5657323" y="1236050"/>
                  <a:pt x="5669280" y="1236133"/>
                  <a:pt x="5679440" y="1239520"/>
                </a:cubicBezTo>
                <a:cubicBezTo>
                  <a:pt x="5689600" y="1249680"/>
                  <a:pt x="5697965" y="1262030"/>
                  <a:pt x="5709920" y="1270000"/>
                </a:cubicBezTo>
                <a:cubicBezTo>
                  <a:pt x="5787681" y="1321841"/>
                  <a:pt x="5768175" y="1278493"/>
                  <a:pt x="5852160" y="1351280"/>
                </a:cubicBezTo>
                <a:cubicBezTo>
                  <a:pt x="5879365" y="1374858"/>
                  <a:pt x="5897824" y="1407104"/>
                  <a:pt x="5923280" y="1432560"/>
                </a:cubicBezTo>
                <a:cubicBezTo>
                  <a:pt x="5945358" y="1454638"/>
                  <a:pt x="5970693" y="1473200"/>
                  <a:pt x="5994400" y="1493520"/>
                </a:cubicBezTo>
                <a:cubicBezTo>
                  <a:pt x="6003967" y="1509920"/>
                  <a:pt x="6066750" y="1611537"/>
                  <a:pt x="6085840" y="1656080"/>
                </a:cubicBezTo>
                <a:cubicBezTo>
                  <a:pt x="6090059" y="1665924"/>
                  <a:pt x="6093677" y="1676105"/>
                  <a:pt x="6096000" y="1686560"/>
                </a:cubicBezTo>
                <a:cubicBezTo>
                  <a:pt x="6100469" y="1706670"/>
                  <a:pt x="6093800" y="1731040"/>
                  <a:pt x="6106160" y="1747520"/>
                </a:cubicBezTo>
                <a:cubicBezTo>
                  <a:pt x="6110210" y="1752919"/>
                  <a:pt x="6172950" y="1773170"/>
                  <a:pt x="6187440" y="1778000"/>
                </a:cubicBezTo>
                <a:cubicBezTo>
                  <a:pt x="6197600" y="1791547"/>
                  <a:pt x="6205946" y="1806666"/>
                  <a:pt x="6217920" y="1818640"/>
                </a:cubicBezTo>
                <a:cubicBezTo>
                  <a:pt x="6226554" y="1827274"/>
                  <a:pt x="6243865" y="1827623"/>
                  <a:pt x="6248400" y="1838960"/>
                </a:cubicBezTo>
                <a:cubicBezTo>
                  <a:pt x="6252377" y="1848904"/>
                  <a:pt x="6241627" y="1859280"/>
                  <a:pt x="6238240" y="1869440"/>
                </a:cubicBezTo>
                <a:cubicBezTo>
                  <a:pt x="6246981" y="1895664"/>
                  <a:pt x="6261593" y="1922696"/>
                  <a:pt x="6238240" y="1950720"/>
                </a:cubicBezTo>
                <a:cubicBezTo>
                  <a:pt x="6229301" y="1961447"/>
                  <a:pt x="6211147" y="1957493"/>
                  <a:pt x="6197600" y="1960880"/>
                </a:cubicBezTo>
                <a:cubicBezTo>
                  <a:pt x="6200987" y="1991360"/>
                  <a:pt x="6196370" y="2023846"/>
                  <a:pt x="6207760" y="2052320"/>
                </a:cubicBezTo>
                <a:cubicBezTo>
                  <a:pt x="6211737" y="2062264"/>
                  <a:pt x="6229877" y="2055790"/>
                  <a:pt x="6238240" y="2062480"/>
                </a:cubicBezTo>
                <a:cubicBezTo>
                  <a:pt x="6247775" y="2070108"/>
                  <a:pt x="6251787" y="2082800"/>
                  <a:pt x="6258560" y="2092960"/>
                </a:cubicBezTo>
                <a:cubicBezTo>
                  <a:pt x="6261947" y="2120053"/>
                  <a:pt x="6262098" y="2147751"/>
                  <a:pt x="6268720" y="2174240"/>
                </a:cubicBezTo>
                <a:cubicBezTo>
                  <a:pt x="6273876" y="2194865"/>
                  <a:pt x="6297267" y="2227220"/>
                  <a:pt x="6309360" y="2245360"/>
                </a:cubicBezTo>
                <a:cubicBezTo>
                  <a:pt x="6319520" y="2241973"/>
                  <a:pt x="6329213" y="2233872"/>
                  <a:pt x="6339840" y="2235200"/>
                </a:cubicBezTo>
                <a:cubicBezTo>
                  <a:pt x="6352713" y="2236809"/>
                  <a:pt x="6417503" y="2267574"/>
                  <a:pt x="6431280" y="2275840"/>
                </a:cubicBezTo>
                <a:cubicBezTo>
                  <a:pt x="6452221" y="2288405"/>
                  <a:pt x="6472703" y="2301827"/>
                  <a:pt x="6492240" y="2316480"/>
                </a:cubicBezTo>
                <a:cubicBezTo>
                  <a:pt x="6538627" y="2351270"/>
                  <a:pt x="6561969" y="2381824"/>
                  <a:pt x="6614160" y="2407920"/>
                </a:cubicBezTo>
                <a:cubicBezTo>
                  <a:pt x="6626649" y="2414165"/>
                  <a:pt x="6641253" y="2414693"/>
                  <a:pt x="6654800" y="2418080"/>
                </a:cubicBezTo>
                <a:cubicBezTo>
                  <a:pt x="6664960" y="2428240"/>
                  <a:pt x="6675929" y="2437651"/>
                  <a:pt x="6685280" y="2448560"/>
                </a:cubicBezTo>
                <a:cubicBezTo>
                  <a:pt x="6751987" y="2526385"/>
                  <a:pt x="6694352" y="2467792"/>
                  <a:pt x="6725920" y="24993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751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350838" y="406400"/>
            <a:ext cx="8793162" cy="223838"/>
          </a:xfrm>
        </p:spPr>
        <p:txBody>
          <a:bodyPr/>
          <a:lstStyle/>
          <a:p>
            <a:pPr eaLnBrk="1" hangingPunct="1"/>
            <a:r>
              <a:rPr lang="en-GB" altLang="en-US"/>
              <a:t>The decision boundary perspective…</a:t>
            </a:r>
          </a:p>
        </p:txBody>
      </p:sp>
      <p:sp>
        <p:nvSpPr>
          <p:cNvPr id="5" name="Oval 4"/>
          <p:cNvSpPr/>
          <p:nvPr/>
        </p:nvSpPr>
        <p:spPr>
          <a:xfrm>
            <a:off x="4664075" y="4851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2835275" y="2743200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2676525" y="3465513"/>
            <a:ext cx="315913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140075" y="3048000"/>
            <a:ext cx="314325" cy="406400"/>
          </a:xfrm>
          <a:prstGeom prst="ellipse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2992438" y="3911600"/>
            <a:ext cx="314325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3444875" y="3352800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2468563" y="4116388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960563" y="3262313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3713163" y="2408238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884363" y="4492625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798638" y="3892550"/>
            <a:ext cx="314325" cy="40798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4576763" y="2265363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5070475" y="25812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911725" y="3302000"/>
            <a:ext cx="315913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375275" y="28860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5227638" y="37496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5680075" y="31908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4703763" y="3952875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95763" y="3098800"/>
            <a:ext cx="315912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4084638" y="25908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3444875" y="4443413"/>
            <a:ext cx="314325" cy="407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870325" y="4037013"/>
            <a:ext cx="315913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4237038" y="4624388"/>
            <a:ext cx="314325" cy="406400"/>
          </a:xfrm>
          <a:prstGeom prst="ellipse">
            <a:avLst/>
          </a:prstGeom>
          <a:solidFill>
            <a:schemeClr val="accent2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4079875" y="2184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4779963" y="2876550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7488238" y="4319588"/>
            <a:ext cx="101600" cy="325437"/>
          </a:xfrm>
          <a:prstGeom prst="straightConnector1">
            <a:avLst/>
          </a:prstGeom>
          <a:ln w="635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366000" y="4643438"/>
            <a:ext cx="111125" cy="347662"/>
          </a:xfrm>
          <a:prstGeom prst="straightConnector1">
            <a:avLst/>
          </a:prstGeom>
          <a:ln w="635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78" name="TextBox 34"/>
          <p:cNvSpPr txBox="1">
            <a:spLocks noChangeArrowheads="1"/>
          </p:cNvSpPr>
          <p:nvPr/>
        </p:nvSpPr>
        <p:spPr bwMode="auto">
          <a:xfrm>
            <a:off x="381000" y="1341438"/>
            <a:ext cx="6308725" cy="46196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Present a training instance / adjust the weights</a:t>
            </a:r>
          </a:p>
        </p:txBody>
      </p:sp>
      <p:sp>
        <p:nvSpPr>
          <p:cNvPr id="4" name="Freeform 3"/>
          <p:cNvSpPr/>
          <p:nvPr/>
        </p:nvSpPr>
        <p:spPr>
          <a:xfrm>
            <a:off x="1006475" y="2366963"/>
            <a:ext cx="6654800" cy="2500312"/>
          </a:xfrm>
          <a:custGeom>
            <a:avLst/>
            <a:gdLst>
              <a:gd name="connsiteX0" fmla="*/ 0 w 6654800"/>
              <a:gd name="connsiteY0" fmla="*/ 1351280 h 2499360"/>
              <a:gd name="connsiteX1" fmla="*/ 101600 w 6654800"/>
              <a:gd name="connsiteY1" fmla="*/ 1341120 h 2499360"/>
              <a:gd name="connsiteX2" fmla="*/ 162560 w 6654800"/>
              <a:gd name="connsiteY2" fmla="*/ 1320800 h 2499360"/>
              <a:gd name="connsiteX3" fmla="*/ 203200 w 6654800"/>
              <a:gd name="connsiteY3" fmla="*/ 1310640 h 2499360"/>
              <a:gd name="connsiteX4" fmla="*/ 233680 w 6654800"/>
              <a:gd name="connsiteY4" fmla="*/ 1290320 h 2499360"/>
              <a:gd name="connsiteX5" fmla="*/ 274320 w 6654800"/>
              <a:gd name="connsiteY5" fmla="*/ 1259840 h 2499360"/>
              <a:gd name="connsiteX6" fmla="*/ 355600 w 6654800"/>
              <a:gd name="connsiteY6" fmla="*/ 1239520 h 2499360"/>
              <a:gd name="connsiteX7" fmla="*/ 528320 w 6654800"/>
              <a:gd name="connsiteY7" fmla="*/ 1249680 h 2499360"/>
              <a:gd name="connsiteX8" fmla="*/ 548640 w 6654800"/>
              <a:gd name="connsiteY8" fmla="*/ 1280160 h 2499360"/>
              <a:gd name="connsiteX9" fmla="*/ 579120 w 6654800"/>
              <a:gd name="connsiteY9" fmla="*/ 1300480 h 2499360"/>
              <a:gd name="connsiteX10" fmla="*/ 609600 w 6654800"/>
              <a:gd name="connsiteY10" fmla="*/ 1330960 h 2499360"/>
              <a:gd name="connsiteX11" fmla="*/ 650240 w 6654800"/>
              <a:gd name="connsiteY11" fmla="*/ 1351280 h 2499360"/>
              <a:gd name="connsiteX12" fmla="*/ 690880 w 6654800"/>
              <a:gd name="connsiteY12" fmla="*/ 1391920 h 2499360"/>
              <a:gd name="connsiteX13" fmla="*/ 721360 w 6654800"/>
              <a:gd name="connsiteY13" fmla="*/ 1463040 h 2499360"/>
              <a:gd name="connsiteX14" fmla="*/ 802640 w 6654800"/>
              <a:gd name="connsiteY14" fmla="*/ 1483360 h 2499360"/>
              <a:gd name="connsiteX15" fmla="*/ 812800 w 6654800"/>
              <a:gd name="connsiteY15" fmla="*/ 1513840 h 2499360"/>
              <a:gd name="connsiteX16" fmla="*/ 853440 w 6654800"/>
              <a:gd name="connsiteY16" fmla="*/ 1574800 h 2499360"/>
              <a:gd name="connsiteX17" fmla="*/ 934720 w 6654800"/>
              <a:gd name="connsiteY17" fmla="*/ 1584960 h 2499360"/>
              <a:gd name="connsiteX18" fmla="*/ 995680 w 6654800"/>
              <a:gd name="connsiteY18" fmla="*/ 1625600 h 2499360"/>
              <a:gd name="connsiteX19" fmla="*/ 1066800 w 6654800"/>
              <a:gd name="connsiteY19" fmla="*/ 1645920 h 2499360"/>
              <a:gd name="connsiteX20" fmla="*/ 1087120 w 6654800"/>
              <a:gd name="connsiteY20" fmla="*/ 1676400 h 2499360"/>
              <a:gd name="connsiteX21" fmla="*/ 1158240 w 6654800"/>
              <a:gd name="connsiteY21" fmla="*/ 1717040 h 2499360"/>
              <a:gd name="connsiteX22" fmla="*/ 1259840 w 6654800"/>
              <a:gd name="connsiteY22" fmla="*/ 1747520 h 2499360"/>
              <a:gd name="connsiteX23" fmla="*/ 1432560 w 6654800"/>
              <a:gd name="connsiteY23" fmla="*/ 1757680 h 2499360"/>
              <a:gd name="connsiteX24" fmla="*/ 1483360 w 6654800"/>
              <a:gd name="connsiteY24" fmla="*/ 1778000 h 2499360"/>
              <a:gd name="connsiteX25" fmla="*/ 1524000 w 6654800"/>
              <a:gd name="connsiteY25" fmla="*/ 1818640 h 2499360"/>
              <a:gd name="connsiteX26" fmla="*/ 1584960 w 6654800"/>
              <a:gd name="connsiteY26" fmla="*/ 1808480 h 2499360"/>
              <a:gd name="connsiteX27" fmla="*/ 1645920 w 6654800"/>
              <a:gd name="connsiteY27" fmla="*/ 1767840 h 2499360"/>
              <a:gd name="connsiteX28" fmla="*/ 1706880 w 6654800"/>
              <a:gd name="connsiteY28" fmla="*/ 1666240 h 2499360"/>
              <a:gd name="connsiteX29" fmla="*/ 1717040 w 6654800"/>
              <a:gd name="connsiteY29" fmla="*/ 1635760 h 2499360"/>
              <a:gd name="connsiteX30" fmla="*/ 1818640 w 6654800"/>
              <a:gd name="connsiteY30" fmla="*/ 1605280 h 2499360"/>
              <a:gd name="connsiteX31" fmla="*/ 1869440 w 6654800"/>
              <a:gd name="connsiteY31" fmla="*/ 1595120 h 2499360"/>
              <a:gd name="connsiteX32" fmla="*/ 1910080 w 6654800"/>
              <a:gd name="connsiteY32" fmla="*/ 1584960 h 2499360"/>
              <a:gd name="connsiteX33" fmla="*/ 1991360 w 6654800"/>
              <a:gd name="connsiteY33" fmla="*/ 1574800 h 2499360"/>
              <a:gd name="connsiteX34" fmla="*/ 2052320 w 6654800"/>
              <a:gd name="connsiteY34" fmla="*/ 1584960 h 2499360"/>
              <a:gd name="connsiteX35" fmla="*/ 2082800 w 6654800"/>
              <a:gd name="connsiteY35" fmla="*/ 1615440 h 2499360"/>
              <a:gd name="connsiteX36" fmla="*/ 2113280 w 6654800"/>
              <a:gd name="connsiteY36" fmla="*/ 1625600 h 2499360"/>
              <a:gd name="connsiteX37" fmla="*/ 2143760 w 6654800"/>
              <a:gd name="connsiteY37" fmla="*/ 1656080 h 2499360"/>
              <a:gd name="connsiteX38" fmla="*/ 2174240 w 6654800"/>
              <a:gd name="connsiteY38" fmla="*/ 1645920 h 2499360"/>
              <a:gd name="connsiteX39" fmla="*/ 2214880 w 6654800"/>
              <a:gd name="connsiteY39" fmla="*/ 1635760 h 2499360"/>
              <a:gd name="connsiteX40" fmla="*/ 2458720 w 6654800"/>
              <a:gd name="connsiteY40" fmla="*/ 1584960 h 2499360"/>
              <a:gd name="connsiteX41" fmla="*/ 2479040 w 6654800"/>
              <a:gd name="connsiteY41" fmla="*/ 1544320 h 2499360"/>
              <a:gd name="connsiteX42" fmla="*/ 2489200 w 6654800"/>
              <a:gd name="connsiteY42" fmla="*/ 1513840 h 2499360"/>
              <a:gd name="connsiteX43" fmla="*/ 2509520 w 6654800"/>
              <a:gd name="connsiteY43" fmla="*/ 1483360 h 2499360"/>
              <a:gd name="connsiteX44" fmla="*/ 2529840 w 6654800"/>
              <a:gd name="connsiteY44" fmla="*/ 1442720 h 2499360"/>
              <a:gd name="connsiteX45" fmla="*/ 2580640 w 6654800"/>
              <a:gd name="connsiteY45" fmla="*/ 1422400 h 2499360"/>
              <a:gd name="connsiteX46" fmla="*/ 2702560 w 6654800"/>
              <a:gd name="connsiteY46" fmla="*/ 1432560 h 2499360"/>
              <a:gd name="connsiteX47" fmla="*/ 2733040 w 6654800"/>
              <a:gd name="connsiteY47" fmla="*/ 1513840 h 2499360"/>
              <a:gd name="connsiteX48" fmla="*/ 2763520 w 6654800"/>
              <a:gd name="connsiteY48" fmla="*/ 1524000 h 2499360"/>
              <a:gd name="connsiteX49" fmla="*/ 2824480 w 6654800"/>
              <a:gd name="connsiteY49" fmla="*/ 1493520 h 2499360"/>
              <a:gd name="connsiteX50" fmla="*/ 2885440 w 6654800"/>
              <a:gd name="connsiteY50" fmla="*/ 1452880 h 2499360"/>
              <a:gd name="connsiteX51" fmla="*/ 2926080 w 6654800"/>
              <a:gd name="connsiteY51" fmla="*/ 1422400 h 2499360"/>
              <a:gd name="connsiteX52" fmla="*/ 2956560 w 6654800"/>
              <a:gd name="connsiteY52" fmla="*/ 1391920 h 2499360"/>
              <a:gd name="connsiteX53" fmla="*/ 2987040 w 6654800"/>
              <a:gd name="connsiteY53" fmla="*/ 1381760 h 2499360"/>
              <a:gd name="connsiteX54" fmla="*/ 3007360 w 6654800"/>
              <a:gd name="connsiteY54" fmla="*/ 1351280 h 2499360"/>
              <a:gd name="connsiteX55" fmla="*/ 3017520 w 6654800"/>
              <a:gd name="connsiteY55" fmla="*/ 1320800 h 2499360"/>
              <a:gd name="connsiteX56" fmla="*/ 3048000 w 6654800"/>
              <a:gd name="connsiteY56" fmla="*/ 1300480 h 2499360"/>
              <a:gd name="connsiteX57" fmla="*/ 3058160 w 6654800"/>
              <a:gd name="connsiteY57" fmla="*/ 1270000 h 2499360"/>
              <a:gd name="connsiteX58" fmla="*/ 3088640 w 6654800"/>
              <a:gd name="connsiteY58" fmla="*/ 1239520 h 2499360"/>
              <a:gd name="connsiteX59" fmla="*/ 3108960 w 6654800"/>
              <a:gd name="connsiteY59" fmla="*/ 1209040 h 2499360"/>
              <a:gd name="connsiteX60" fmla="*/ 3119120 w 6654800"/>
              <a:gd name="connsiteY60" fmla="*/ 1087120 h 2499360"/>
              <a:gd name="connsiteX61" fmla="*/ 3149600 w 6654800"/>
              <a:gd name="connsiteY61" fmla="*/ 1036320 h 2499360"/>
              <a:gd name="connsiteX62" fmla="*/ 3200400 w 6654800"/>
              <a:gd name="connsiteY62" fmla="*/ 894080 h 2499360"/>
              <a:gd name="connsiteX63" fmla="*/ 3230880 w 6654800"/>
              <a:gd name="connsiteY63" fmla="*/ 863600 h 2499360"/>
              <a:gd name="connsiteX64" fmla="*/ 3261360 w 6654800"/>
              <a:gd name="connsiteY64" fmla="*/ 853440 h 2499360"/>
              <a:gd name="connsiteX65" fmla="*/ 3373120 w 6654800"/>
              <a:gd name="connsiteY65" fmla="*/ 853440 h 2499360"/>
              <a:gd name="connsiteX66" fmla="*/ 3393440 w 6654800"/>
              <a:gd name="connsiteY66" fmla="*/ 772160 h 2499360"/>
              <a:gd name="connsiteX67" fmla="*/ 3434080 w 6654800"/>
              <a:gd name="connsiteY67" fmla="*/ 731520 h 2499360"/>
              <a:gd name="connsiteX68" fmla="*/ 3464560 w 6654800"/>
              <a:gd name="connsiteY68" fmla="*/ 619760 h 2499360"/>
              <a:gd name="connsiteX69" fmla="*/ 3474720 w 6654800"/>
              <a:gd name="connsiteY69" fmla="*/ 579120 h 2499360"/>
              <a:gd name="connsiteX70" fmla="*/ 3495040 w 6654800"/>
              <a:gd name="connsiteY70" fmla="*/ 548640 h 2499360"/>
              <a:gd name="connsiteX71" fmla="*/ 3505200 w 6654800"/>
              <a:gd name="connsiteY71" fmla="*/ 487680 h 2499360"/>
              <a:gd name="connsiteX72" fmla="*/ 3545840 w 6654800"/>
              <a:gd name="connsiteY72" fmla="*/ 477520 h 2499360"/>
              <a:gd name="connsiteX73" fmla="*/ 3667760 w 6654800"/>
              <a:gd name="connsiteY73" fmla="*/ 467360 h 2499360"/>
              <a:gd name="connsiteX74" fmla="*/ 3749040 w 6654800"/>
              <a:gd name="connsiteY74" fmla="*/ 416560 h 2499360"/>
              <a:gd name="connsiteX75" fmla="*/ 3799840 w 6654800"/>
              <a:gd name="connsiteY75" fmla="*/ 365760 h 2499360"/>
              <a:gd name="connsiteX76" fmla="*/ 3992880 w 6654800"/>
              <a:gd name="connsiteY76" fmla="*/ 193040 h 2499360"/>
              <a:gd name="connsiteX77" fmla="*/ 4043680 w 6654800"/>
              <a:gd name="connsiteY77" fmla="*/ 213360 h 2499360"/>
              <a:gd name="connsiteX78" fmla="*/ 4104640 w 6654800"/>
              <a:gd name="connsiteY78" fmla="*/ 223520 h 2499360"/>
              <a:gd name="connsiteX79" fmla="*/ 4155440 w 6654800"/>
              <a:gd name="connsiteY79" fmla="*/ 233680 h 2499360"/>
              <a:gd name="connsiteX80" fmla="*/ 4236720 w 6654800"/>
              <a:gd name="connsiteY80" fmla="*/ 254000 h 2499360"/>
              <a:gd name="connsiteX81" fmla="*/ 4277360 w 6654800"/>
              <a:gd name="connsiteY81" fmla="*/ 264160 h 2499360"/>
              <a:gd name="connsiteX82" fmla="*/ 4378960 w 6654800"/>
              <a:gd name="connsiteY82" fmla="*/ 254000 h 2499360"/>
              <a:gd name="connsiteX83" fmla="*/ 4490720 w 6654800"/>
              <a:gd name="connsiteY83" fmla="*/ 162560 h 2499360"/>
              <a:gd name="connsiteX84" fmla="*/ 4582160 w 6654800"/>
              <a:gd name="connsiteY84" fmla="*/ 81280 h 2499360"/>
              <a:gd name="connsiteX85" fmla="*/ 4632960 w 6654800"/>
              <a:gd name="connsiteY85" fmla="*/ 40640 h 2499360"/>
              <a:gd name="connsiteX86" fmla="*/ 4714240 w 6654800"/>
              <a:gd name="connsiteY86" fmla="*/ 0 h 2499360"/>
              <a:gd name="connsiteX87" fmla="*/ 4856480 w 6654800"/>
              <a:gd name="connsiteY87" fmla="*/ 20320 h 2499360"/>
              <a:gd name="connsiteX88" fmla="*/ 4927600 w 6654800"/>
              <a:gd name="connsiteY88" fmla="*/ 40640 h 2499360"/>
              <a:gd name="connsiteX89" fmla="*/ 4978400 w 6654800"/>
              <a:gd name="connsiteY89" fmla="*/ 71120 h 2499360"/>
              <a:gd name="connsiteX90" fmla="*/ 5029200 w 6654800"/>
              <a:gd name="connsiteY90" fmla="*/ 132080 h 2499360"/>
              <a:gd name="connsiteX91" fmla="*/ 5059680 w 6654800"/>
              <a:gd name="connsiteY91" fmla="*/ 162560 h 2499360"/>
              <a:gd name="connsiteX92" fmla="*/ 5100320 w 6654800"/>
              <a:gd name="connsiteY92" fmla="*/ 314960 h 2499360"/>
              <a:gd name="connsiteX93" fmla="*/ 5130800 w 6654800"/>
              <a:gd name="connsiteY93" fmla="*/ 325120 h 2499360"/>
              <a:gd name="connsiteX94" fmla="*/ 5181600 w 6654800"/>
              <a:gd name="connsiteY94" fmla="*/ 355600 h 2499360"/>
              <a:gd name="connsiteX95" fmla="*/ 5222240 w 6654800"/>
              <a:gd name="connsiteY95" fmla="*/ 375920 h 2499360"/>
              <a:gd name="connsiteX96" fmla="*/ 5262880 w 6654800"/>
              <a:gd name="connsiteY96" fmla="*/ 436880 h 2499360"/>
              <a:gd name="connsiteX97" fmla="*/ 5283200 w 6654800"/>
              <a:gd name="connsiteY97" fmla="*/ 467360 h 2499360"/>
              <a:gd name="connsiteX98" fmla="*/ 5293360 w 6654800"/>
              <a:gd name="connsiteY98" fmla="*/ 497840 h 2499360"/>
              <a:gd name="connsiteX99" fmla="*/ 5313680 w 6654800"/>
              <a:gd name="connsiteY99" fmla="*/ 538480 h 2499360"/>
              <a:gd name="connsiteX100" fmla="*/ 5334000 w 6654800"/>
              <a:gd name="connsiteY100" fmla="*/ 619760 h 2499360"/>
              <a:gd name="connsiteX101" fmla="*/ 5354320 w 6654800"/>
              <a:gd name="connsiteY101" fmla="*/ 650240 h 2499360"/>
              <a:gd name="connsiteX102" fmla="*/ 5364480 w 6654800"/>
              <a:gd name="connsiteY102" fmla="*/ 680720 h 2499360"/>
              <a:gd name="connsiteX103" fmla="*/ 5394960 w 6654800"/>
              <a:gd name="connsiteY103" fmla="*/ 701040 h 2499360"/>
              <a:gd name="connsiteX104" fmla="*/ 5425440 w 6654800"/>
              <a:gd name="connsiteY104" fmla="*/ 731520 h 2499360"/>
              <a:gd name="connsiteX105" fmla="*/ 5476240 w 6654800"/>
              <a:gd name="connsiteY105" fmla="*/ 772160 h 2499360"/>
              <a:gd name="connsiteX106" fmla="*/ 5577840 w 6654800"/>
              <a:gd name="connsiteY106" fmla="*/ 924560 h 2499360"/>
              <a:gd name="connsiteX107" fmla="*/ 5638800 w 6654800"/>
              <a:gd name="connsiteY107" fmla="*/ 1005840 h 2499360"/>
              <a:gd name="connsiteX108" fmla="*/ 5709920 w 6654800"/>
              <a:gd name="connsiteY108" fmla="*/ 1168400 h 2499360"/>
              <a:gd name="connsiteX109" fmla="*/ 5720080 w 6654800"/>
              <a:gd name="connsiteY109" fmla="*/ 1219200 h 2499360"/>
              <a:gd name="connsiteX110" fmla="*/ 5781040 w 6654800"/>
              <a:gd name="connsiteY110" fmla="*/ 1270000 h 2499360"/>
              <a:gd name="connsiteX111" fmla="*/ 5872480 w 6654800"/>
              <a:gd name="connsiteY111" fmla="*/ 1371600 h 2499360"/>
              <a:gd name="connsiteX112" fmla="*/ 5923280 w 6654800"/>
              <a:gd name="connsiteY112" fmla="*/ 1452880 h 2499360"/>
              <a:gd name="connsiteX113" fmla="*/ 5984240 w 6654800"/>
              <a:gd name="connsiteY113" fmla="*/ 1524000 h 2499360"/>
              <a:gd name="connsiteX114" fmla="*/ 6055360 w 6654800"/>
              <a:gd name="connsiteY114" fmla="*/ 1666240 h 2499360"/>
              <a:gd name="connsiteX115" fmla="*/ 6136640 w 6654800"/>
              <a:gd name="connsiteY115" fmla="*/ 1778000 h 2499360"/>
              <a:gd name="connsiteX116" fmla="*/ 6146800 w 6654800"/>
              <a:gd name="connsiteY116" fmla="*/ 1991360 h 2499360"/>
              <a:gd name="connsiteX117" fmla="*/ 6156960 w 6654800"/>
              <a:gd name="connsiteY117" fmla="*/ 2021840 h 2499360"/>
              <a:gd name="connsiteX118" fmla="*/ 6268720 w 6654800"/>
              <a:gd name="connsiteY118" fmla="*/ 2042160 h 2499360"/>
              <a:gd name="connsiteX119" fmla="*/ 6319520 w 6654800"/>
              <a:gd name="connsiteY119" fmla="*/ 2052320 h 2499360"/>
              <a:gd name="connsiteX120" fmla="*/ 6350000 w 6654800"/>
              <a:gd name="connsiteY120" fmla="*/ 2072640 h 2499360"/>
              <a:gd name="connsiteX121" fmla="*/ 6390640 w 6654800"/>
              <a:gd name="connsiteY121" fmla="*/ 2092960 h 2499360"/>
              <a:gd name="connsiteX122" fmla="*/ 6410960 w 6654800"/>
              <a:gd name="connsiteY122" fmla="*/ 2123440 h 2499360"/>
              <a:gd name="connsiteX123" fmla="*/ 6471920 w 6654800"/>
              <a:gd name="connsiteY123" fmla="*/ 2164080 h 2499360"/>
              <a:gd name="connsiteX124" fmla="*/ 6502400 w 6654800"/>
              <a:gd name="connsiteY124" fmla="*/ 2225040 h 2499360"/>
              <a:gd name="connsiteX125" fmla="*/ 6512560 w 6654800"/>
              <a:gd name="connsiteY125" fmla="*/ 2275840 h 2499360"/>
              <a:gd name="connsiteX126" fmla="*/ 6563360 w 6654800"/>
              <a:gd name="connsiteY126" fmla="*/ 2326640 h 2499360"/>
              <a:gd name="connsiteX127" fmla="*/ 6634480 w 6654800"/>
              <a:gd name="connsiteY127" fmla="*/ 2458720 h 2499360"/>
              <a:gd name="connsiteX128" fmla="*/ 6654800 w 6654800"/>
              <a:gd name="connsiteY128" fmla="*/ 2499360 h 249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6654800" h="2499360">
                <a:moveTo>
                  <a:pt x="0" y="1351280"/>
                </a:moveTo>
                <a:cubicBezTo>
                  <a:pt x="33867" y="1347893"/>
                  <a:pt x="68147" y="1347392"/>
                  <a:pt x="101600" y="1341120"/>
                </a:cubicBezTo>
                <a:cubicBezTo>
                  <a:pt x="122652" y="1337173"/>
                  <a:pt x="141780" y="1325995"/>
                  <a:pt x="162560" y="1320800"/>
                </a:cubicBezTo>
                <a:lnTo>
                  <a:pt x="203200" y="1310640"/>
                </a:lnTo>
                <a:cubicBezTo>
                  <a:pt x="213360" y="1303867"/>
                  <a:pt x="223744" y="1297417"/>
                  <a:pt x="233680" y="1290320"/>
                </a:cubicBezTo>
                <a:cubicBezTo>
                  <a:pt x="247459" y="1280478"/>
                  <a:pt x="259618" y="1268241"/>
                  <a:pt x="274320" y="1259840"/>
                </a:cubicBezTo>
                <a:cubicBezTo>
                  <a:pt x="291142" y="1250227"/>
                  <a:pt x="342737" y="1242093"/>
                  <a:pt x="355600" y="1239520"/>
                </a:cubicBezTo>
                <a:cubicBezTo>
                  <a:pt x="413173" y="1242907"/>
                  <a:pt x="471884" y="1237799"/>
                  <a:pt x="528320" y="1249680"/>
                </a:cubicBezTo>
                <a:cubicBezTo>
                  <a:pt x="540269" y="1252196"/>
                  <a:pt x="540006" y="1271526"/>
                  <a:pt x="548640" y="1280160"/>
                </a:cubicBezTo>
                <a:cubicBezTo>
                  <a:pt x="557274" y="1288794"/>
                  <a:pt x="569739" y="1292663"/>
                  <a:pt x="579120" y="1300480"/>
                </a:cubicBezTo>
                <a:cubicBezTo>
                  <a:pt x="590158" y="1309678"/>
                  <a:pt x="597908" y="1322609"/>
                  <a:pt x="609600" y="1330960"/>
                </a:cubicBezTo>
                <a:cubicBezTo>
                  <a:pt x="621925" y="1339763"/>
                  <a:pt x="638123" y="1342193"/>
                  <a:pt x="650240" y="1351280"/>
                </a:cubicBezTo>
                <a:cubicBezTo>
                  <a:pt x="665566" y="1362775"/>
                  <a:pt x="677333" y="1378373"/>
                  <a:pt x="690880" y="1391920"/>
                </a:cubicBezTo>
                <a:cubicBezTo>
                  <a:pt x="694832" y="1407727"/>
                  <a:pt x="701313" y="1453017"/>
                  <a:pt x="721360" y="1463040"/>
                </a:cubicBezTo>
                <a:cubicBezTo>
                  <a:pt x="746339" y="1475529"/>
                  <a:pt x="802640" y="1483360"/>
                  <a:pt x="802640" y="1483360"/>
                </a:cubicBezTo>
                <a:cubicBezTo>
                  <a:pt x="806027" y="1493520"/>
                  <a:pt x="809858" y="1503542"/>
                  <a:pt x="812800" y="1513840"/>
                </a:cubicBezTo>
                <a:cubicBezTo>
                  <a:pt x="822078" y="1546313"/>
                  <a:pt x="814703" y="1564235"/>
                  <a:pt x="853440" y="1574800"/>
                </a:cubicBezTo>
                <a:cubicBezTo>
                  <a:pt x="879782" y="1581984"/>
                  <a:pt x="907627" y="1581573"/>
                  <a:pt x="934720" y="1584960"/>
                </a:cubicBezTo>
                <a:cubicBezTo>
                  <a:pt x="955040" y="1598507"/>
                  <a:pt x="971988" y="1619677"/>
                  <a:pt x="995680" y="1625600"/>
                </a:cubicBezTo>
                <a:cubicBezTo>
                  <a:pt x="1046710" y="1638357"/>
                  <a:pt x="1023073" y="1631344"/>
                  <a:pt x="1066800" y="1645920"/>
                </a:cubicBezTo>
                <a:cubicBezTo>
                  <a:pt x="1073573" y="1656080"/>
                  <a:pt x="1078486" y="1667766"/>
                  <a:pt x="1087120" y="1676400"/>
                </a:cubicBezTo>
                <a:cubicBezTo>
                  <a:pt x="1099339" y="1688619"/>
                  <a:pt x="1144959" y="1711728"/>
                  <a:pt x="1158240" y="1717040"/>
                </a:cubicBezTo>
                <a:cubicBezTo>
                  <a:pt x="1168371" y="1721093"/>
                  <a:pt x="1240193" y="1745649"/>
                  <a:pt x="1259840" y="1747520"/>
                </a:cubicBezTo>
                <a:cubicBezTo>
                  <a:pt x="1317253" y="1752988"/>
                  <a:pt x="1374987" y="1754293"/>
                  <a:pt x="1432560" y="1757680"/>
                </a:cubicBezTo>
                <a:cubicBezTo>
                  <a:pt x="1449493" y="1764453"/>
                  <a:pt x="1469349" y="1766324"/>
                  <a:pt x="1483360" y="1778000"/>
                </a:cubicBezTo>
                <a:cubicBezTo>
                  <a:pt x="1555609" y="1838207"/>
                  <a:pt x="1424658" y="1785526"/>
                  <a:pt x="1524000" y="1818640"/>
                </a:cubicBezTo>
                <a:cubicBezTo>
                  <a:pt x="1544320" y="1815253"/>
                  <a:pt x="1565944" y="1816403"/>
                  <a:pt x="1584960" y="1808480"/>
                </a:cubicBezTo>
                <a:cubicBezTo>
                  <a:pt x="1607503" y="1799087"/>
                  <a:pt x="1645920" y="1767840"/>
                  <a:pt x="1645920" y="1767840"/>
                </a:cubicBezTo>
                <a:cubicBezTo>
                  <a:pt x="1674811" y="1724503"/>
                  <a:pt x="1688135" y="1709978"/>
                  <a:pt x="1706880" y="1666240"/>
                </a:cubicBezTo>
                <a:cubicBezTo>
                  <a:pt x="1711099" y="1656396"/>
                  <a:pt x="1709467" y="1643333"/>
                  <a:pt x="1717040" y="1635760"/>
                </a:cubicBezTo>
                <a:cubicBezTo>
                  <a:pt x="1741043" y="1611757"/>
                  <a:pt x="1790430" y="1610409"/>
                  <a:pt x="1818640" y="1605280"/>
                </a:cubicBezTo>
                <a:cubicBezTo>
                  <a:pt x="1835630" y="1602191"/>
                  <a:pt x="1852583" y="1598866"/>
                  <a:pt x="1869440" y="1595120"/>
                </a:cubicBezTo>
                <a:cubicBezTo>
                  <a:pt x="1883071" y="1592091"/>
                  <a:pt x="1896306" y="1587256"/>
                  <a:pt x="1910080" y="1584960"/>
                </a:cubicBezTo>
                <a:cubicBezTo>
                  <a:pt x="1937013" y="1580471"/>
                  <a:pt x="1964267" y="1578187"/>
                  <a:pt x="1991360" y="1574800"/>
                </a:cubicBezTo>
                <a:cubicBezTo>
                  <a:pt x="2011680" y="1578187"/>
                  <a:pt x="2033495" y="1576593"/>
                  <a:pt x="2052320" y="1584960"/>
                </a:cubicBezTo>
                <a:cubicBezTo>
                  <a:pt x="2065450" y="1590796"/>
                  <a:pt x="2070845" y="1607470"/>
                  <a:pt x="2082800" y="1615440"/>
                </a:cubicBezTo>
                <a:cubicBezTo>
                  <a:pt x="2091711" y="1621381"/>
                  <a:pt x="2103120" y="1622213"/>
                  <a:pt x="2113280" y="1625600"/>
                </a:cubicBezTo>
                <a:cubicBezTo>
                  <a:pt x="2123440" y="1635760"/>
                  <a:pt x="2130129" y="1651536"/>
                  <a:pt x="2143760" y="1656080"/>
                </a:cubicBezTo>
                <a:cubicBezTo>
                  <a:pt x="2153920" y="1659467"/>
                  <a:pt x="2163942" y="1648862"/>
                  <a:pt x="2174240" y="1645920"/>
                </a:cubicBezTo>
                <a:cubicBezTo>
                  <a:pt x="2187666" y="1642084"/>
                  <a:pt x="2201333" y="1639147"/>
                  <a:pt x="2214880" y="1635760"/>
                </a:cubicBezTo>
                <a:cubicBezTo>
                  <a:pt x="2326640" y="1561253"/>
                  <a:pt x="2251456" y="1596475"/>
                  <a:pt x="2458720" y="1584960"/>
                </a:cubicBezTo>
                <a:cubicBezTo>
                  <a:pt x="2465493" y="1571413"/>
                  <a:pt x="2473074" y="1558241"/>
                  <a:pt x="2479040" y="1544320"/>
                </a:cubicBezTo>
                <a:cubicBezTo>
                  <a:pt x="2483259" y="1534476"/>
                  <a:pt x="2484411" y="1523419"/>
                  <a:pt x="2489200" y="1513840"/>
                </a:cubicBezTo>
                <a:cubicBezTo>
                  <a:pt x="2494661" y="1502918"/>
                  <a:pt x="2503462" y="1493962"/>
                  <a:pt x="2509520" y="1483360"/>
                </a:cubicBezTo>
                <a:cubicBezTo>
                  <a:pt x="2517034" y="1470210"/>
                  <a:pt x="2518341" y="1452577"/>
                  <a:pt x="2529840" y="1442720"/>
                </a:cubicBezTo>
                <a:cubicBezTo>
                  <a:pt x="2543687" y="1430851"/>
                  <a:pt x="2563707" y="1429173"/>
                  <a:pt x="2580640" y="1422400"/>
                </a:cubicBezTo>
                <a:cubicBezTo>
                  <a:pt x="2621280" y="1425787"/>
                  <a:pt x="2663348" y="1421357"/>
                  <a:pt x="2702560" y="1432560"/>
                </a:cubicBezTo>
                <a:cubicBezTo>
                  <a:pt x="2728148" y="1439871"/>
                  <a:pt x="2726582" y="1504152"/>
                  <a:pt x="2733040" y="1513840"/>
                </a:cubicBezTo>
                <a:cubicBezTo>
                  <a:pt x="2738981" y="1522751"/>
                  <a:pt x="2753360" y="1520613"/>
                  <a:pt x="2763520" y="1524000"/>
                </a:cubicBezTo>
                <a:cubicBezTo>
                  <a:pt x="2794068" y="1513817"/>
                  <a:pt x="2798219" y="1515404"/>
                  <a:pt x="2824480" y="1493520"/>
                </a:cubicBezTo>
                <a:cubicBezTo>
                  <a:pt x="2875217" y="1451239"/>
                  <a:pt x="2831875" y="1470735"/>
                  <a:pt x="2885440" y="1452880"/>
                </a:cubicBezTo>
                <a:cubicBezTo>
                  <a:pt x="2898987" y="1442720"/>
                  <a:pt x="2913223" y="1433420"/>
                  <a:pt x="2926080" y="1422400"/>
                </a:cubicBezTo>
                <a:cubicBezTo>
                  <a:pt x="2936989" y="1413049"/>
                  <a:pt x="2944605" y="1399890"/>
                  <a:pt x="2956560" y="1391920"/>
                </a:cubicBezTo>
                <a:cubicBezTo>
                  <a:pt x="2965471" y="1385979"/>
                  <a:pt x="2976880" y="1385147"/>
                  <a:pt x="2987040" y="1381760"/>
                </a:cubicBezTo>
                <a:cubicBezTo>
                  <a:pt x="2993813" y="1371600"/>
                  <a:pt x="3001899" y="1362202"/>
                  <a:pt x="3007360" y="1351280"/>
                </a:cubicBezTo>
                <a:cubicBezTo>
                  <a:pt x="3012149" y="1341701"/>
                  <a:pt x="3010830" y="1329163"/>
                  <a:pt x="3017520" y="1320800"/>
                </a:cubicBezTo>
                <a:cubicBezTo>
                  <a:pt x="3025148" y="1311265"/>
                  <a:pt x="3037840" y="1307253"/>
                  <a:pt x="3048000" y="1300480"/>
                </a:cubicBezTo>
                <a:cubicBezTo>
                  <a:pt x="3051387" y="1290320"/>
                  <a:pt x="3052219" y="1278911"/>
                  <a:pt x="3058160" y="1270000"/>
                </a:cubicBezTo>
                <a:cubicBezTo>
                  <a:pt x="3066130" y="1258045"/>
                  <a:pt x="3079442" y="1250558"/>
                  <a:pt x="3088640" y="1239520"/>
                </a:cubicBezTo>
                <a:cubicBezTo>
                  <a:pt x="3096457" y="1230139"/>
                  <a:pt x="3102187" y="1219200"/>
                  <a:pt x="3108960" y="1209040"/>
                </a:cubicBezTo>
                <a:cubicBezTo>
                  <a:pt x="3112347" y="1168400"/>
                  <a:pt x="3109780" y="1126817"/>
                  <a:pt x="3119120" y="1087120"/>
                </a:cubicBezTo>
                <a:cubicBezTo>
                  <a:pt x="3123643" y="1067897"/>
                  <a:pt x="3144028" y="1055265"/>
                  <a:pt x="3149600" y="1036320"/>
                </a:cubicBezTo>
                <a:cubicBezTo>
                  <a:pt x="3208734" y="835265"/>
                  <a:pt x="3124731" y="957138"/>
                  <a:pt x="3200400" y="894080"/>
                </a:cubicBezTo>
                <a:cubicBezTo>
                  <a:pt x="3211438" y="884882"/>
                  <a:pt x="3218925" y="871570"/>
                  <a:pt x="3230880" y="863600"/>
                </a:cubicBezTo>
                <a:cubicBezTo>
                  <a:pt x="3239791" y="857659"/>
                  <a:pt x="3251200" y="856827"/>
                  <a:pt x="3261360" y="853440"/>
                </a:cubicBezTo>
                <a:cubicBezTo>
                  <a:pt x="3285073" y="858183"/>
                  <a:pt x="3351537" y="877721"/>
                  <a:pt x="3373120" y="853440"/>
                </a:cubicBezTo>
                <a:cubicBezTo>
                  <a:pt x="3391674" y="832567"/>
                  <a:pt x="3380951" y="797139"/>
                  <a:pt x="3393440" y="772160"/>
                </a:cubicBezTo>
                <a:cubicBezTo>
                  <a:pt x="3402008" y="755025"/>
                  <a:pt x="3420533" y="745067"/>
                  <a:pt x="3434080" y="731520"/>
                </a:cubicBezTo>
                <a:cubicBezTo>
                  <a:pt x="3453071" y="674546"/>
                  <a:pt x="3441643" y="711430"/>
                  <a:pt x="3464560" y="619760"/>
                </a:cubicBezTo>
                <a:cubicBezTo>
                  <a:pt x="3467947" y="606213"/>
                  <a:pt x="3466974" y="590738"/>
                  <a:pt x="3474720" y="579120"/>
                </a:cubicBezTo>
                <a:lnTo>
                  <a:pt x="3495040" y="548640"/>
                </a:lnTo>
                <a:cubicBezTo>
                  <a:pt x="3498427" y="528320"/>
                  <a:pt x="3493226" y="504443"/>
                  <a:pt x="3505200" y="487680"/>
                </a:cubicBezTo>
                <a:cubicBezTo>
                  <a:pt x="3513316" y="476317"/>
                  <a:pt x="3531984" y="479252"/>
                  <a:pt x="3545840" y="477520"/>
                </a:cubicBezTo>
                <a:cubicBezTo>
                  <a:pt x="3586306" y="472462"/>
                  <a:pt x="3627120" y="470747"/>
                  <a:pt x="3667760" y="467360"/>
                </a:cubicBezTo>
                <a:cubicBezTo>
                  <a:pt x="3706693" y="447893"/>
                  <a:pt x="3715125" y="446707"/>
                  <a:pt x="3749040" y="416560"/>
                </a:cubicBezTo>
                <a:cubicBezTo>
                  <a:pt x="3766938" y="400650"/>
                  <a:pt x="3781942" y="381670"/>
                  <a:pt x="3799840" y="365760"/>
                </a:cubicBezTo>
                <a:cubicBezTo>
                  <a:pt x="4013095" y="176200"/>
                  <a:pt x="3861623" y="324297"/>
                  <a:pt x="3992880" y="193040"/>
                </a:cubicBezTo>
                <a:cubicBezTo>
                  <a:pt x="4009813" y="199813"/>
                  <a:pt x="4026085" y="208561"/>
                  <a:pt x="4043680" y="213360"/>
                </a:cubicBezTo>
                <a:cubicBezTo>
                  <a:pt x="4063554" y="218780"/>
                  <a:pt x="4084372" y="219835"/>
                  <a:pt x="4104640" y="223520"/>
                </a:cubicBezTo>
                <a:cubicBezTo>
                  <a:pt x="4121630" y="226609"/>
                  <a:pt x="4138614" y="229797"/>
                  <a:pt x="4155440" y="233680"/>
                </a:cubicBezTo>
                <a:cubicBezTo>
                  <a:pt x="4182652" y="239960"/>
                  <a:pt x="4209627" y="247227"/>
                  <a:pt x="4236720" y="254000"/>
                </a:cubicBezTo>
                <a:lnTo>
                  <a:pt x="4277360" y="264160"/>
                </a:lnTo>
                <a:cubicBezTo>
                  <a:pt x="4311227" y="260773"/>
                  <a:pt x="4348231" y="268633"/>
                  <a:pt x="4378960" y="254000"/>
                </a:cubicBezTo>
                <a:cubicBezTo>
                  <a:pt x="4422418" y="233306"/>
                  <a:pt x="4453363" y="192913"/>
                  <a:pt x="4490720" y="162560"/>
                </a:cubicBezTo>
                <a:cubicBezTo>
                  <a:pt x="4659398" y="25509"/>
                  <a:pt x="4435263" y="211855"/>
                  <a:pt x="4582160" y="81280"/>
                </a:cubicBezTo>
                <a:cubicBezTo>
                  <a:pt x="4598368" y="66873"/>
                  <a:pt x="4614492" y="52005"/>
                  <a:pt x="4632960" y="40640"/>
                </a:cubicBezTo>
                <a:cubicBezTo>
                  <a:pt x="4658758" y="24764"/>
                  <a:pt x="4714240" y="0"/>
                  <a:pt x="4714240" y="0"/>
                </a:cubicBezTo>
                <a:cubicBezTo>
                  <a:pt x="4796139" y="27300"/>
                  <a:pt x="4678406" y="-9359"/>
                  <a:pt x="4856480" y="20320"/>
                </a:cubicBezTo>
                <a:cubicBezTo>
                  <a:pt x="4880800" y="24373"/>
                  <a:pt x="4903893" y="33867"/>
                  <a:pt x="4927600" y="40640"/>
                </a:cubicBezTo>
                <a:cubicBezTo>
                  <a:pt x="4944533" y="50800"/>
                  <a:pt x="4962602" y="59272"/>
                  <a:pt x="4978400" y="71120"/>
                </a:cubicBezTo>
                <a:cubicBezTo>
                  <a:pt x="5017977" y="100803"/>
                  <a:pt x="5000517" y="97660"/>
                  <a:pt x="5029200" y="132080"/>
                </a:cubicBezTo>
                <a:cubicBezTo>
                  <a:pt x="5038398" y="143118"/>
                  <a:pt x="5049520" y="152400"/>
                  <a:pt x="5059680" y="162560"/>
                </a:cubicBezTo>
                <a:cubicBezTo>
                  <a:pt x="5060879" y="167354"/>
                  <a:pt x="5094488" y="305629"/>
                  <a:pt x="5100320" y="314960"/>
                </a:cubicBezTo>
                <a:cubicBezTo>
                  <a:pt x="5105996" y="324042"/>
                  <a:pt x="5121221" y="320331"/>
                  <a:pt x="5130800" y="325120"/>
                </a:cubicBezTo>
                <a:cubicBezTo>
                  <a:pt x="5148463" y="333951"/>
                  <a:pt x="5164338" y="346010"/>
                  <a:pt x="5181600" y="355600"/>
                </a:cubicBezTo>
                <a:cubicBezTo>
                  <a:pt x="5194840" y="362955"/>
                  <a:pt x="5208693" y="369147"/>
                  <a:pt x="5222240" y="375920"/>
                </a:cubicBezTo>
                <a:lnTo>
                  <a:pt x="5262880" y="436880"/>
                </a:lnTo>
                <a:cubicBezTo>
                  <a:pt x="5269653" y="447040"/>
                  <a:pt x="5279339" y="455776"/>
                  <a:pt x="5283200" y="467360"/>
                </a:cubicBezTo>
                <a:cubicBezTo>
                  <a:pt x="5286587" y="477520"/>
                  <a:pt x="5289141" y="487996"/>
                  <a:pt x="5293360" y="497840"/>
                </a:cubicBezTo>
                <a:cubicBezTo>
                  <a:pt x="5299326" y="511761"/>
                  <a:pt x="5308891" y="524112"/>
                  <a:pt x="5313680" y="538480"/>
                </a:cubicBezTo>
                <a:cubicBezTo>
                  <a:pt x="5322511" y="564974"/>
                  <a:pt x="5318509" y="596523"/>
                  <a:pt x="5334000" y="619760"/>
                </a:cubicBezTo>
                <a:cubicBezTo>
                  <a:pt x="5340773" y="629920"/>
                  <a:pt x="5348859" y="639318"/>
                  <a:pt x="5354320" y="650240"/>
                </a:cubicBezTo>
                <a:cubicBezTo>
                  <a:pt x="5359109" y="659819"/>
                  <a:pt x="5357790" y="672357"/>
                  <a:pt x="5364480" y="680720"/>
                </a:cubicBezTo>
                <a:cubicBezTo>
                  <a:pt x="5372108" y="690255"/>
                  <a:pt x="5385579" y="693223"/>
                  <a:pt x="5394960" y="701040"/>
                </a:cubicBezTo>
                <a:cubicBezTo>
                  <a:pt x="5405998" y="710238"/>
                  <a:pt x="5414627" y="722058"/>
                  <a:pt x="5425440" y="731520"/>
                </a:cubicBezTo>
                <a:cubicBezTo>
                  <a:pt x="5441760" y="745800"/>
                  <a:pt x="5462803" y="755140"/>
                  <a:pt x="5476240" y="772160"/>
                </a:cubicBezTo>
                <a:cubicBezTo>
                  <a:pt x="5514072" y="820080"/>
                  <a:pt x="5541208" y="875717"/>
                  <a:pt x="5577840" y="924560"/>
                </a:cubicBezTo>
                <a:cubicBezTo>
                  <a:pt x="5598160" y="951653"/>
                  <a:pt x="5620851" y="977121"/>
                  <a:pt x="5638800" y="1005840"/>
                </a:cubicBezTo>
                <a:cubicBezTo>
                  <a:pt x="5664174" y="1046439"/>
                  <a:pt x="5695748" y="1122341"/>
                  <a:pt x="5709920" y="1168400"/>
                </a:cubicBezTo>
                <a:cubicBezTo>
                  <a:pt x="5714998" y="1184905"/>
                  <a:pt x="5712357" y="1203754"/>
                  <a:pt x="5720080" y="1219200"/>
                </a:cubicBezTo>
                <a:cubicBezTo>
                  <a:pt x="5733292" y="1245623"/>
                  <a:pt x="5760618" y="1252495"/>
                  <a:pt x="5781040" y="1270000"/>
                </a:cubicBezTo>
                <a:cubicBezTo>
                  <a:pt x="5807938" y="1293056"/>
                  <a:pt x="5854211" y="1346024"/>
                  <a:pt x="5872480" y="1371600"/>
                </a:cubicBezTo>
                <a:cubicBezTo>
                  <a:pt x="5891050" y="1397599"/>
                  <a:pt x="5904386" y="1427116"/>
                  <a:pt x="5923280" y="1452880"/>
                </a:cubicBezTo>
                <a:cubicBezTo>
                  <a:pt x="5941744" y="1478059"/>
                  <a:pt x="5967805" y="1497452"/>
                  <a:pt x="5984240" y="1524000"/>
                </a:cubicBezTo>
                <a:cubicBezTo>
                  <a:pt x="6012142" y="1569072"/>
                  <a:pt x="6023554" y="1623832"/>
                  <a:pt x="6055360" y="1666240"/>
                </a:cubicBezTo>
                <a:cubicBezTo>
                  <a:pt x="6123646" y="1757289"/>
                  <a:pt x="6097534" y="1719341"/>
                  <a:pt x="6136640" y="1778000"/>
                </a:cubicBezTo>
                <a:cubicBezTo>
                  <a:pt x="6140027" y="1849120"/>
                  <a:pt x="6140887" y="1920405"/>
                  <a:pt x="6146800" y="1991360"/>
                </a:cubicBezTo>
                <a:cubicBezTo>
                  <a:pt x="6147689" y="2002033"/>
                  <a:pt x="6147074" y="2017721"/>
                  <a:pt x="6156960" y="2021840"/>
                </a:cubicBezTo>
                <a:cubicBezTo>
                  <a:pt x="6191911" y="2036403"/>
                  <a:pt x="6231504" y="2035182"/>
                  <a:pt x="6268720" y="2042160"/>
                </a:cubicBezTo>
                <a:cubicBezTo>
                  <a:pt x="6285693" y="2045342"/>
                  <a:pt x="6302587" y="2048933"/>
                  <a:pt x="6319520" y="2052320"/>
                </a:cubicBezTo>
                <a:cubicBezTo>
                  <a:pt x="6329680" y="2059093"/>
                  <a:pt x="6339398" y="2066582"/>
                  <a:pt x="6350000" y="2072640"/>
                </a:cubicBezTo>
                <a:cubicBezTo>
                  <a:pt x="6363150" y="2080154"/>
                  <a:pt x="6379005" y="2083264"/>
                  <a:pt x="6390640" y="2092960"/>
                </a:cubicBezTo>
                <a:cubicBezTo>
                  <a:pt x="6400021" y="2100777"/>
                  <a:pt x="6401770" y="2115399"/>
                  <a:pt x="6410960" y="2123440"/>
                </a:cubicBezTo>
                <a:cubicBezTo>
                  <a:pt x="6429339" y="2139522"/>
                  <a:pt x="6471920" y="2164080"/>
                  <a:pt x="6471920" y="2164080"/>
                </a:cubicBezTo>
                <a:cubicBezTo>
                  <a:pt x="6491786" y="2193879"/>
                  <a:pt x="6493987" y="2191389"/>
                  <a:pt x="6502400" y="2225040"/>
                </a:cubicBezTo>
                <a:cubicBezTo>
                  <a:pt x="6506588" y="2241793"/>
                  <a:pt x="6506497" y="2259671"/>
                  <a:pt x="6512560" y="2275840"/>
                </a:cubicBezTo>
                <a:cubicBezTo>
                  <a:pt x="6523849" y="2305944"/>
                  <a:pt x="6538524" y="2310083"/>
                  <a:pt x="6563360" y="2326640"/>
                </a:cubicBezTo>
                <a:cubicBezTo>
                  <a:pt x="6585236" y="2363100"/>
                  <a:pt x="6622112" y="2421616"/>
                  <a:pt x="6634480" y="2458720"/>
                </a:cubicBezTo>
                <a:cubicBezTo>
                  <a:pt x="6646155" y="2493744"/>
                  <a:pt x="6637067" y="2481627"/>
                  <a:pt x="6654800" y="24993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919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350838" y="406400"/>
            <a:ext cx="8793162" cy="330200"/>
          </a:xfrm>
        </p:spPr>
        <p:txBody>
          <a:bodyPr/>
          <a:lstStyle/>
          <a:p>
            <a:pPr eaLnBrk="1" hangingPunct="1"/>
            <a:r>
              <a:rPr lang="en-GB" altLang="en-US"/>
              <a:t>The decision boundary perspective…</a:t>
            </a:r>
          </a:p>
        </p:txBody>
      </p:sp>
      <p:sp>
        <p:nvSpPr>
          <p:cNvPr id="5" name="Oval 4"/>
          <p:cNvSpPr/>
          <p:nvPr/>
        </p:nvSpPr>
        <p:spPr>
          <a:xfrm>
            <a:off x="4664075" y="4851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2835275" y="2743200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2676525" y="3465513"/>
            <a:ext cx="315913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140075" y="3048000"/>
            <a:ext cx="314325" cy="406400"/>
          </a:xfrm>
          <a:prstGeom prst="ellipse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2992438" y="3911600"/>
            <a:ext cx="314325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3444875" y="3352800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2468563" y="4116388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960563" y="3262313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3713163" y="2408238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884363" y="4492625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798638" y="3892550"/>
            <a:ext cx="314325" cy="40798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4576763" y="2265363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5070475" y="25812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911725" y="3302000"/>
            <a:ext cx="315913" cy="407988"/>
          </a:xfrm>
          <a:prstGeom prst="ellipse">
            <a:avLst/>
          </a:prstGeom>
          <a:solidFill>
            <a:srgbClr val="FFC0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375275" y="28860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5227638" y="37496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5680075" y="31908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4703763" y="3952875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95763" y="3098800"/>
            <a:ext cx="315912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4084638" y="25908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3444875" y="4443413"/>
            <a:ext cx="314325" cy="407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870325" y="4037013"/>
            <a:ext cx="315913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4237038" y="4624388"/>
            <a:ext cx="314325" cy="406400"/>
          </a:xfrm>
          <a:prstGeom prst="ellipse">
            <a:avLst/>
          </a:prstGeom>
          <a:solidFill>
            <a:schemeClr val="accent2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4079875" y="2184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4779963" y="2876550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7488238" y="4319588"/>
            <a:ext cx="101600" cy="325437"/>
          </a:xfrm>
          <a:prstGeom prst="straightConnector1">
            <a:avLst/>
          </a:prstGeom>
          <a:ln w="635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366000" y="4643438"/>
            <a:ext cx="111125" cy="347662"/>
          </a:xfrm>
          <a:prstGeom prst="straightConnector1">
            <a:avLst/>
          </a:prstGeom>
          <a:ln w="635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02" name="TextBox 34"/>
          <p:cNvSpPr txBox="1">
            <a:spLocks noChangeArrowheads="1"/>
          </p:cNvSpPr>
          <p:nvPr/>
        </p:nvSpPr>
        <p:spPr bwMode="auto">
          <a:xfrm>
            <a:off x="381000" y="1341438"/>
            <a:ext cx="6308725" cy="46196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Present a training instance / adjust the weights</a:t>
            </a:r>
          </a:p>
        </p:txBody>
      </p:sp>
      <p:sp>
        <p:nvSpPr>
          <p:cNvPr id="3" name="Freeform 2"/>
          <p:cNvSpPr/>
          <p:nvPr/>
        </p:nvSpPr>
        <p:spPr>
          <a:xfrm>
            <a:off x="995363" y="2498725"/>
            <a:ext cx="6746875" cy="2306638"/>
          </a:xfrm>
          <a:custGeom>
            <a:avLst/>
            <a:gdLst>
              <a:gd name="connsiteX0" fmla="*/ 0 w 6746240"/>
              <a:gd name="connsiteY0" fmla="*/ 1280160 h 2306320"/>
              <a:gd name="connsiteX1" fmla="*/ 121920 w 6746240"/>
              <a:gd name="connsiteY1" fmla="*/ 1259840 h 2306320"/>
              <a:gd name="connsiteX2" fmla="*/ 182880 w 6746240"/>
              <a:gd name="connsiteY2" fmla="*/ 1239520 h 2306320"/>
              <a:gd name="connsiteX3" fmla="*/ 274320 w 6746240"/>
              <a:gd name="connsiteY3" fmla="*/ 1209040 h 2306320"/>
              <a:gd name="connsiteX4" fmla="*/ 304800 w 6746240"/>
              <a:gd name="connsiteY4" fmla="*/ 1198880 h 2306320"/>
              <a:gd name="connsiteX5" fmla="*/ 335280 w 6746240"/>
              <a:gd name="connsiteY5" fmla="*/ 1188720 h 2306320"/>
              <a:gd name="connsiteX6" fmla="*/ 375920 w 6746240"/>
              <a:gd name="connsiteY6" fmla="*/ 1178560 h 2306320"/>
              <a:gd name="connsiteX7" fmla="*/ 426720 w 6746240"/>
              <a:gd name="connsiteY7" fmla="*/ 1188720 h 2306320"/>
              <a:gd name="connsiteX8" fmla="*/ 447040 w 6746240"/>
              <a:gd name="connsiteY8" fmla="*/ 1219200 h 2306320"/>
              <a:gd name="connsiteX9" fmla="*/ 538480 w 6746240"/>
              <a:gd name="connsiteY9" fmla="*/ 1198880 h 2306320"/>
              <a:gd name="connsiteX10" fmla="*/ 690880 w 6746240"/>
              <a:gd name="connsiteY10" fmla="*/ 1209040 h 2306320"/>
              <a:gd name="connsiteX11" fmla="*/ 701040 w 6746240"/>
              <a:gd name="connsiteY11" fmla="*/ 1239520 h 2306320"/>
              <a:gd name="connsiteX12" fmla="*/ 731520 w 6746240"/>
              <a:gd name="connsiteY12" fmla="*/ 1259840 h 2306320"/>
              <a:gd name="connsiteX13" fmla="*/ 853440 w 6746240"/>
              <a:gd name="connsiteY13" fmla="*/ 1280160 h 2306320"/>
              <a:gd name="connsiteX14" fmla="*/ 883920 w 6746240"/>
              <a:gd name="connsiteY14" fmla="*/ 1320800 h 2306320"/>
              <a:gd name="connsiteX15" fmla="*/ 894080 w 6746240"/>
              <a:gd name="connsiteY15" fmla="*/ 1351280 h 2306320"/>
              <a:gd name="connsiteX16" fmla="*/ 924560 w 6746240"/>
              <a:gd name="connsiteY16" fmla="*/ 1361440 h 2306320"/>
              <a:gd name="connsiteX17" fmla="*/ 1066800 w 6746240"/>
              <a:gd name="connsiteY17" fmla="*/ 1402080 h 2306320"/>
              <a:gd name="connsiteX18" fmla="*/ 1127760 w 6746240"/>
              <a:gd name="connsiteY18" fmla="*/ 1432560 h 2306320"/>
              <a:gd name="connsiteX19" fmla="*/ 1188720 w 6746240"/>
              <a:gd name="connsiteY19" fmla="*/ 1493520 h 2306320"/>
              <a:gd name="connsiteX20" fmla="*/ 1534160 w 6746240"/>
              <a:gd name="connsiteY20" fmla="*/ 1503680 h 2306320"/>
              <a:gd name="connsiteX21" fmla="*/ 1717040 w 6746240"/>
              <a:gd name="connsiteY21" fmla="*/ 1534160 h 2306320"/>
              <a:gd name="connsiteX22" fmla="*/ 1767840 w 6746240"/>
              <a:gd name="connsiteY22" fmla="*/ 1544320 h 2306320"/>
              <a:gd name="connsiteX23" fmla="*/ 1828800 w 6746240"/>
              <a:gd name="connsiteY23" fmla="*/ 1564640 h 2306320"/>
              <a:gd name="connsiteX24" fmla="*/ 1930400 w 6746240"/>
              <a:gd name="connsiteY24" fmla="*/ 1544320 h 2306320"/>
              <a:gd name="connsiteX25" fmla="*/ 1981200 w 6746240"/>
              <a:gd name="connsiteY25" fmla="*/ 1524000 h 2306320"/>
              <a:gd name="connsiteX26" fmla="*/ 2082800 w 6746240"/>
              <a:gd name="connsiteY26" fmla="*/ 1483360 h 2306320"/>
              <a:gd name="connsiteX27" fmla="*/ 2143760 w 6746240"/>
              <a:gd name="connsiteY27" fmla="*/ 1463040 h 2306320"/>
              <a:gd name="connsiteX28" fmla="*/ 2468880 w 6746240"/>
              <a:gd name="connsiteY28" fmla="*/ 1452880 h 2306320"/>
              <a:gd name="connsiteX29" fmla="*/ 2600960 w 6746240"/>
              <a:gd name="connsiteY29" fmla="*/ 1402080 h 2306320"/>
              <a:gd name="connsiteX30" fmla="*/ 2661920 w 6746240"/>
              <a:gd name="connsiteY30" fmla="*/ 1371600 h 2306320"/>
              <a:gd name="connsiteX31" fmla="*/ 2692400 w 6746240"/>
              <a:gd name="connsiteY31" fmla="*/ 1351280 h 2306320"/>
              <a:gd name="connsiteX32" fmla="*/ 2733040 w 6746240"/>
              <a:gd name="connsiteY32" fmla="*/ 1341120 h 2306320"/>
              <a:gd name="connsiteX33" fmla="*/ 2824480 w 6746240"/>
              <a:gd name="connsiteY33" fmla="*/ 1300480 h 2306320"/>
              <a:gd name="connsiteX34" fmla="*/ 2865120 w 6746240"/>
              <a:gd name="connsiteY34" fmla="*/ 1229360 h 2306320"/>
              <a:gd name="connsiteX35" fmla="*/ 2885440 w 6746240"/>
              <a:gd name="connsiteY35" fmla="*/ 1188720 h 2306320"/>
              <a:gd name="connsiteX36" fmla="*/ 2915920 w 6746240"/>
              <a:gd name="connsiteY36" fmla="*/ 1158240 h 2306320"/>
              <a:gd name="connsiteX37" fmla="*/ 3007360 w 6746240"/>
              <a:gd name="connsiteY37" fmla="*/ 1107440 h 2306320"/>
              <a:gd name="connsiteX38" fmla="*/ 3068320 w 6746240"/>
              <a:gd name="connsiteY38" fmla="*/ 1036320 h 2306320"/>
              <a:gd name="connsiteX39" fmla="*/ 3108960 w 6746240"/>
              <a:gd name="connsiteY39" fmla="*/ 995680 h 2306320"/>
              <a:gd name="connsiteX40" fmla="*/ 3139440 w 6746240"/>
              <a:gd name="connsiteY40" fmla="*/ 1005840 h 2306320"/>
              <a:gd name="connsiteX41" fmla="*/ 3159760 w 6746240"/>
              <a:gd name="connsiteY41" fmla="*/ 975360 h 2306320"/>
              <a:gd name="connsiteX42" fmla="*/ 3180080 w 6746240"/>
              <a:gd name="connsiteY42" fmla="*/ 904240 h 2306320"/>
              <a:gd name="connsiteX43" fmla="*/ 3200400 w 6746240"/>
              <a:gd name="connsiteY43" fmla="*/ 843280 h 2306320"/>
              <a:gd name="connsiteX44" fmla="*/ 3210560 w 6746240"/>
              <a:gd name="connsiteY44" fmla="*/ 802640 h 2306320"/>
              <a:gd name="connsiteX45" fmla="*/ 3241040 w 6746240"/>
              <a:gd name="connsiteY45" fmla="*/ 792480 h 2306320"/>
              <a:gd name="connsiteX46" fmla="*/ 3271520 w 6746240"/>
              <a:gd name="connsiteY46" fmla="*/ 772160 h 2306320"/>
              <a:gd name="connsiteX47" fmla="*/ 3383280 w 6746240"/>
              <a:gd name="connsiteY47" fmla="*/ 751840 h 2306320"/>
              <a:gd name="connsiteX48" fmla="*/ 3484880 w 6746240"/>
              <a:gd name="connsiteY48" fmla="*/ 680720 h 2306320"/>
              <a:gd name="connsiteX49" fmla="*/ 3515360 w 6746240"/>
              <a:gd name="connsiteY49" fmla="*/ 670560 h 2306320"/>
              <a:gd name="connsiteX50" fmla="*/ 3576320 w 6746240"/>
              <a:gd name="connsiteY50" fmla="*/ 629920 h 2306320"/>
              <a:gd name="connsiteX51" fmla="*/ 3586480 w 6746240"/>
              <a:gd name="connsiteY51" fmla="*/ 599440 h 2306320"/>
              <a:gd name="connsiteX52" fmla="*/ 3596640 w 6746240"/>
              <a:gd name="connsiteY52" fmla="*/ 558800 h 2306320"/>
              <a:gd name="connsiteX53" fmla="*/ 3627120 w 6746240"/>
              <a:gd name="connsiteY53" fmla="*/ 528320 h 2306320"/>
              <a:gd name="connsiteX54" fmla="*/ 3667760 w 6746240"/>
              <a:gd name="connsiteY54" fmla="*/ 467360 h 2306320"/>
              <a:gd name="connsiteX55" fmla="*/ 3708400 w 6746240"/>
              <a:gd name="connsiteY55" fmla="*/ 406400 h 2306320"/>
              <a:gd name="connsiteX56" fmla="*/ 3728720 w 6746240"/>
              <a:gd name="connsiteY56" fmla="*/ 375920 h 2306320"/>
              <a:gd name="connsiteX57" fmla="*/ 3759200 w 6746240"/>
              <a:gd name="connsiteY57" fmla="*/ 355600 h 2306320"/>
              <a:gd name="connsiteX58" fmla="*/ 3840480 w 6746240"/>
              <a:gd name="connsiteY58" fmla="*/ 274320 h 2306320"/>
              <a:gd name="connsiteX59" fmla="*/ 3870960 w 6746240"/>
              <a:gd name="connsiteY59" fmla="*/ 254000 h 2306320"/>
              <a:gd name="connsiteX60" fmla="*/ 3911600 w 6746240"/>
              <a:gd name="connsiteY60" fmla="*/ 223520 h 2306320"/>
              <a:gd name="connsiteX61" fmla="*/ 4003040 w 6746240"/>
              <a:gd name="connsiteY61" fmla="*/ 182880 h 2306320"/>
              <a:gd name="connsiteX62" fmla="*/ 4033520 w 6746240"/>
              <a:gd name="connsiteY62" fmla="*/ 152400 h 2306320"/>
              <a:gd name="connsiteX63" fmla="*/ 4114800 w 6746240"/>
              <a:gd name="connsiteY63" fmla="*/ 121920 h 2306320"/>
              <a:gd name="connsiteX64" fmla="*/ 4145280 w 6746240"/>
              <a:gd name="connsiteY64" fmla="*/ 142240 h 2306320"/>
              <a:gd name="connsiteX65" fmla="*/ 4185920 w 6746240"/>
              <a:gd name="connsiteY65" fmla="*/ 132080 h 2306320"/>
              <a:gd name="connsiteX66" fmla="*/ 4307840 w 6746240"/>
              <a:gd name="connsiteY66" fmla="*/ 121920 h 2306320"/>
              <a:gd name="connsiteX67" fmla="*/ 4378960 w 6746240"/>
              <a:gd name="connsiteY67" fmla="*/ 101600 h 2306320"/>
              <a:gd name="connsiteX68" fmla="*/ 4409440 w 6746240"/>
              <a:gd name="connsiteY68" fmla="*/ 91440 h 2306320"/>
              <a:gd name="connsiteX69" fmla="*/ 4541520 w 6746240"/>
              <a:gd name="connsiteY69" fmla="*/ 81280 h 2306320"/>
              <a:gd name="connsiteX70" fmla="*/ 4582160 w 6746240"/>
              <a:gd name="connsiteY70" fmla="*/ 71120 h 2306320"/>
              <a:gd name="connsiteX71" fmla="*/ 4592320 w 6746240"/>
              <a:gd name="connsiteY71" fmla="*/ 30480 h 2306320"/>
              <a:gd name="connsiteX72" fmla="*/ 4622800 w 6746240"/>
              <a:gd name="connsiteY72" fmla="*/ 0 h 2306320"/>
              <a:gd name="connsiteX73" fmla="*/ 4724400 w 6746240"/>
              <a:gd name="connsiteY73" fmla="*/ 30480 h 2306320"/>
              <a:gd name="connsiteX74" fmla="*/ 4744720 w 6746240"/>
              <a:gd name="connsiteY74" fmla="*/ 60960 h 2306320"/>
              <a:gd name="connsiteX75" fmla="*/ 4826000 w 6746240"/>
              <a:gd name="connsiteY75" fmla="*/ 81280 h 2306320"/>
              <a:gd name="connsiteX76" fmla="*/ 4968240 w 6746240"/>
              <a:gd name="connsiteY76" fmla="*/ 162560 h 2306320"/>
              <a:gd name="connsiteX77" fmla="*/ 5130800 w 6746240"/>
              <a:gd name="connsiteY77" fmla="*/ 254000 h 2306320"/>
              <a:gd name="connsiteX78" fmla="*/ 5242560 w 6746240"/>
              <a:gd name="connsiteY78" fmla="*/ 335280 h 2306320"/>
              <a:gd name="connsiteX79" fmla="*/ 5273040 w 6746240"/>
              <a:gd name="connsiteY79" fmla="*/ 365760 h 2306320"/>
              <a:gd name="connsiteX80" fmla="*/ 5323840 w 6746240"/>
              <a:gd name="connsiteY80" fmla="*/ 375920 h 2306320"/>
              <a:gd name="connsiteX81" fmla="*/ 5527040 w 6746240"/>
              <a:gd name="connsiteY81" fmla="*/ 396240 h 2306320"/>
              <a:gd name="connsiteX82" fmla="*/ 5547360 w 6746240"/>
              <a:gd name="connsiteY82" fmla="*/ 589280 h 2306320"/>
              <a:gd name="connsiteX83" fmla="*/ 5557520 w 6746240"/>
              <a:gd name="connsiteY83" fmla="*/ 629920 h 2306320"/>
              <a:gd name="connsiteX84" fmla="*/ 5567680 w 6746240"/>
              <a:gd name="connsiteY84" fmla="*/ 680720 h 2306320"/>
              <a:gd name="connsiteX85" fmla="*/ 5577840 w 6746240"/>
              <a:gd name="connsiteY85" fmla="*/ 741680 h 2306320"/>
              <a:gd name="connsiteX86" fmla="*/ 5588000 w 6746240"/>
              <a:gd name="connsiteY86" fmla="*/ 812800 h 2306320"/>
              <a:gd name="connsiteX87" fmla="*/ 5598160 w 6746240"/>
              <a:gd name="connsiteY87" fmla="*/ 853440 h 2306320"/>
              <a:gd name="connsiteX88" fmla="*/ 5608320 w 6746240"/>
              <a:gd name="connsiteY88" fmla="*/ 904240 h 2306320"/>
              <a:gd name="connsiteX89" fmla="*/ 5618480 w 6746240"/>
              <a:gd name="connsiteY89" fmla="*/ 944880 h 2306320"/>
              <a:gd name="connsiteX90" fmla="*/ 5659120 w 6746240"/>
              <a:gd name="connsiteY90" fmla="*/ 955040 h 2306320"/>
              <a:gd name="connsiteX91" fmla="*/ 5689600 w 6746240"/>
              <a:gd name="connsiteY91" fmla="*/ 1005840 h 2306320"/>
              <a:gd name="connsiteX92" fmla="*/ 5699760 w 6746240"/>
              <a:gd name="connsiteY92" fmla="*/ 1036320 h 2306320"/>
              <a:gd name="connsiteX93" fmla="*/ 5750560 w 6746240"/>
              <a:gd name="connsiteY93" fmla="*/ 1127760 h 2306320"/>
              <a:gd name="connsiteX94" fmla="*/ 5770880 w 6746240"/>
              <a:gd name="connsiteY94" fmla="*/ 1188720 h 2306320"/>
              <a:gd name="connsiteX95" fmla="*/ 5781040 w 6746240"/>
              <a:gd name="connsiteY95" fmla="*/ 1229360 h 2306320"/>
              <a:gd name="connsiteX96" fmla="*/ 5821680 w 6746240"/>
              <a:gd name="connsiteY96" fmla="*/ 1239520 h 2306320"/>
              <a:gd name="connsiteX97" fmla="*/ 5872480 w 6746240"/>
              <a:gd name="connsiteY97" fmla="*/ 1259840 h 2306320"/>
              <a:gd name="connsiteX98" fmla="*/ 5974080 w 6746240"/>
              <a:gd name="connsiteY98" fmla="*/ 1330960 h 2306320"/>
              <a:gd name="connsiteX99" fmla="*/ 6004560 w 6746240"/>
              <a:gd name="connsiteY99" fmla="*/ 1371600 h 2306320"/>
              <a:gd name="connsiteX100" fmla="*/ 6065520 w 6746240"/>
              <a:gd name="connsiteY100" fmla="*/ 1442720 h 2306320"/>
              <a:gd name="connsiteX101" fmla="*/ 6085840 w 6746240"/>
              <a:gd name="connsiteY101" fmla="*/ 1483360 h 2306320"/>
              <a:gd name="connsiteX102" fmla="*/ 6126480 w 6746240"/>
              <a:gd name="connsiteY102" fmla="*/ 1544320 h 2306320"/>
              <a:gd name="connsiteX103" fmla="*/ 6177280 w 6746240"/>
              <a:gd name="connsiteY103" fmla="*/ 1564640 h 2306320"/>
              <a:gd name="connsiteX104" fmla="*/ 6268720 w 6746240"/>
              <a:gd name="connsiteY104" fmla="*/ 1666240 h 2306320"/>
              <a:gd name="connsiteX105" fmla="*/ 6278880 w 6746240"/>
              <a:gd name="connsiteY105" fmla="*/ 1717040 h 2306320"/>
              <a:gd name="connsiteX106" fmla="*/ 6319520 w 6746240"/>
              <a:gd name="connsiteY106" fmla="*/ 1737360 h 2306320"/>
              <a:gd name="connsiteX107" fmla="*/ 6350000 w 6746240"/>
              <a:gd name="connsiteY107" fmla="*/ 1757680 h 2306320"/>
              <a:gd name="connsiteX108" fmla="*/ 6370320 w 6746240"/>
              <a:gd name="connsiteY108" fmla="*/ 1798320 h 2306320"/>
              <a:gd name="connsiteX109" fmla="*/ 6390640 w 6746240"/>
              <a:gd name="connsiteY109" fmla="*/ 1859280 h 2306320"/>
              <a:gd name="connsiteX110" fmla="*/ 6421120 w 6746240"/>
              <a:gd name="connsiteY110" fmla="*/ 1971040 h 2306320"/>
              <a:gd name="connsiteX111" fmla="*/ 6431280 w 6746240"/>
              <a:gd name="connsiteY111" fmla="*/ 2001520 h 2306320"/>
              <a:gd name="connsiteX112" fmla="*/ 6461760 w 6746240"/>
              <a:gd name="connsiteY112" fmla="*/ 2011680 h 2306320"/>
              <a:gd name="connsiteX113" fmla="*/ 6471920 w 6746240"/>
              <a:gd name="connsiteY113" fmla="*/ 2042160 h 2306320"/>
              <a:gd name="connsiteX114" fmla="*/ 6563360 w 6746240"/>
              <a:gd name="connsiteY114" fmla="*/ 2082800 h 2306320"/>
              <a:gd name="connsiteX115" fmla="*/ 6614160 w 6746240"/>
              <a:gd name="connsiteY115" fmla="*/ 2113280 h 2306320"/>
              <a:gd name="connsiteX116" fmla="*/ 6644640 w 6746240"/>
              <a:gd name="connsiteY116" fmla="*/ 2164080 h 2306320"/>
              <a:gd name="connsiteX117" fmla="*/ 6675120 w 6746240"/>
              <a:gd name="connsiteY117" fmla="*/ 2194560 h 2306320"/>
              <a:gd name="connsiteX118" fmla="*/ 6695440 w 6746240"/>
              <a:gd name="connsiteY118" fmla="*/ 2235200 h 2306320"/>
              <a:gd name="connsiteX119" fmla="*/ 6746240 w 6746240"/>
              <a:gd name="connsiteY119" fmla="*/ 2306320 h 230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746240" h="2306320">
                <a:moveTo>
                  <a:pt x="0" y="1280160"/>
                </a:moveTo>
                <a:cubicBezTo>
                  <a:pt x="30529" y="1275799"/>
                  <a:pt x="89236" y="1268754"/>
                  <a:pt x="121920" y="1259840"/>
                </a:cubicBezTo>
                <a:cubicBezTo>
                  <a:pt x="142584" y="1254204"/>
                  <a:pt x="162560" y="1246293"/>
                  <a:pt x="182880" y="1239520"/>
                </a:cubicBezTo>
                <a:lnTo>
                  <a:pt x="274320" y="1209040"/>
                </a:lnTo>
                <a:lnTo>
                  <a:pt x="304800" y="1198880"/>
                </a:lnTo>
                <a:cubicBezTo>
                  <a:pt x="314960" y="1195493"/>
                  <a:pt x="324890" y="1191317"/>
                  <a:pt x="335280" y="1188720"/>
                </a:cubicBezTo>
                <a:lnTo>
                  <a:pt x="375920" y="1178560"/>
                </a:lnTo>
                <a:cubicBezTo>
                  <a:pt x="392853" y="1181947"/>
                  <a:pt x="411727" y="1180152"/>
                  <a:pt x="426720" y="1188720"/>
                </a:cubicBezTo>
                <a:cubicBezTo>
                  <a:pt x="437322" y="1194778"/>
                  <a:pt x="435194" y="1216238"/>
                  <a:pt x="447040" y="1219200"/>
                </a:cubicBezTo>
                <a:cubicBezTo>
                  <a:pt x="467475" y="1224309"/>
                  <a:pt x="515016" y="1206701"/>
                  <a:pt x="538480" y="1198880"/>
                </a:cubicBezTo>
                <a:cubicBezTo>
                  <a:pt x="589280" y="1202267"/>
                  <a:pt x="641487" y="1196692"/>
                  <a:pt x="690880" y="1209040"/>
                </a:cubicBezTo>
                <a:cubicBezTo>
                  <a:pt x="701270" y="1211637"/>
                  <a:pt x="694350" y="1231157"/>
                  <a:pt x="701040" y="1239520"/>
                </a:cubicBezTo>
                <a:cubicBezTo>
                  <a:pt x="708668" y="1249055"/>
                  <a:pt x="720598" y="1254379"/>
                  <a:pt x="731520" y="1259840"/>
                </a:cubicBezTo>
                <a:cubicBezTo>
                  <a:pt x="765562" y="1276861"/>
                  <a:pt x="824467" y="1276941"/>
                  <a:pt x="853440" y="1280160"/>
                </a:cubicBezTo>
                <a:cubicBezTo>
                  <a:pt x="863600" y="1293707"/>
                  <a:pt x="875519" y="1306098"/>
                  <a:pt x="883920" y="1320800"/>
                </a:cubicBezTo>
                <a:cubicBezTo>
                  <a:pt x="889233" y="1330099"/>
                  <a:pt x="886507" y="1343707"/>
                  <a:pt x="894080" y="1351280"/>
                </a:cubicBezTo>
                <a:cubicBezTo>
                  <a:pt x="901653" y="1358853"/>
                  <a:pt x="914400" y="1358053"/>
                  <a:pt x="924560" y="1361440"/>
                </a:cubicBezTo>
                <a:cubicBezTo>
                  <a:pt x="949263" y="1435548"/>
                  <a:pt x="921655" y="1383937"/>
                  <a:pt x="1066800" y="1402080"/>
                </a:cubicBezTo>
                <a:cubicBezTo>
                  <a:pt x="1085688" y="1404441"/>
                  <a:pt x="1114794" y="1419594"/>
                  <a:pt x="1127760" y="1432560"/>
                </a:cubicBezTo>
                <a:cubicBezTo>
                  <a:pt x="1139894" y="1444694"/>
                  <a:pt x="1162663" y="1491407"/>
                  <a:pt x="1188720" y="1493520"/>
                </a:cubicBezTo>
                <a:cubicBezTo>
                  <a:pt x="1303540" y="1502830"/>
                  <a:pt x="1419013" y="1500293"/>
                  <a:pt x="1534160" y="1503680"/>
                </a:cubicBezTo>
                <a:cubicBezTo>
                  <a:pt x="1633808" y="1536896"/>
                  <a:pt x="1573775" y="1522221"/>
                  <a:pt x="1717040" y="1534160"/>
                </a:cubicBezTo>
                <a:cubicBezTo>
                  <a:pt x="1733973" y="1537547"/>
                  <a:pt x="1751180" y="1539776"/>
                  <a:pt x="1767840" y="1544320"/>
                </a:cubicBezTo>
                <a:cubicBezTo>
                  <a:pt x="1788504" y="1549956"/>
                  <a:pt x="1828800" y="1564640"/>
                  <a:pt x="1828800" y="1564640"/>
                </a:cubicBezTo>
                <a:cubicBezTo>
                  <a:pt x="1858814" y="1559638"/>
                  <a:pt x="1900087" y="1554424"/>
                  <a:pt x="1930400" y="1544320"/>
                </a:cubicBezTo>
                <a:cubicBezTo>
                  <a:pt x="1947702" y="1538553"/>
                  <a:pt x="1965257" y="1532857"/>
                  <a:pt x="1981200" y="1524000"/>
                </a:cubicBezTo>
                <a:cubicBezTo>
                  <a:pt x="2092080" y="1462400"/>
                  <a:pt x="1939736" y="1519126"/>
                  <a:pt x="2082800" y="1483360"/>
                </a:cubicBezTo>
                <a:cubicBezTo>
                  <a:pt x="2103580" y="1478165"/>
                  <a:pt x="2122351" y="1463709"/>
                  <a:pt x="2143760" y="1463040"/>
                </a:cubicBezTo>
                <a:lnTo>
                  <a:pt x="2468880" y="1452880"/>
                </a:lnTo>
                <a:cubicBezTo>
                  <a:pt x="2549765" y="1398956"/>
                  <a:pt x="2505664" y="1415694"/>
                  <a:pt x="2600960" y="1402080"/>
                </a:cubicBezTo>
                <a:cubicBezTo>
                  <a:pt x="2688311" y="1343846"/>
                  <a:pt x="2577792" y="1413664"/>
                  <a:pt x="2661920" y="1371600"/>
                </a:cubicBezTo>
                <a:cubicBezTo>
                  <a:pt x="2672842" y="1366139"/>
                  <a:pt x="2681177" y="1356090"/>
                  <a:pt x="2692400" y="1351280"/>
                </a:cubicBezTo>
                <a:cubicBezTo>
                  <a:pt x="2705235" y="1345779"/>
                  <a:pt x="2719665" y="1345132"/>
                  <a:pt x="2733040" y="1341120"/>
                </a:cubicBezTo>
                <a:cubicBezTo>
                  <a:pt x="2798989" y="1321335"/>
                  <a:pt x="2779938" y="1330175"/>
                  <a:pt x="2824480" y="1300480"/>
                </a:cubicBezTo>
                <a:cubicBezTo>
                  <a:pt x="2885885" y="1177670"/>
                  <a:pt x="2807677" y="1329885"/>
                  <a:pt x="2865120" y="1229360"/>
                </a:cubicBezTo>
                <a:cubicBezTo>
                  <a:pt x="2872634" y="1216210"/>
                  <a:pt x="2876637" y="1201045"/>
                  <a:pt x="2885440" y="1188720"/>
                </a:cubicBezTo>
                <a:cubicBezTo>
                  <a:pt x="2893791" y="1177028"/>
                  <a:pt x="2904578" y="1167061"/>
                  <a:pt x="2915920" y="1158240"/>
                </a:cubicBezTo>
                <a:cubicBezTo>
                  <a:pt x="2968323" y="1117482"/>
                  <a:pt x="2961372" y="1122769"/>
                  <a:pt x="3007360" y="1107440"/>
                </a:cubicBezTo>
                <a:cubicBezTo>
                  <a:pt x="3094051" y="1020749"/>
                  <a:pt x="2977084" y="1140589"/>
                  <a:pt x="3068320" y="1036320"/>
                </a:cubicBezTo>
                <a:cubicBezTo>
                  <a:pt x="3080936" y="1021902"/>
                  <a:pt x="3095413" y="1009227"/>
                  <a:pt x="3108960" y="995680"/>
                </a:cubicBezTo>
                <a:cubicBezTo>
                  <a:pt x="3119120" y="999067"/>
                  <a:pt x="3129496" y="1009817"/>
                  <a:pt x="3139440" y="1005840"/>
                </a:cubicBezTo>
                <a:cubicBezTo>
                  <a:pt x="3150777" y="1001305"/>
                  <a:pt x="3154299" y="986282"/>
                  <a:pt x="3159760" y="975360"/>
                </a:cubicBezTo>
                <a:cubicBezTo>
                  <a:pt x="3168296" y="958288"/>
                  <a:pt x="3175197" y="920516"/>
                  <a:pt x="3180080" y="904240"/>
                </a:cubicBezTo>
                <a:cubicBezTo>
                  <a:pt x="3186235" y="883724"/>
                  <a:pt x="3195205" y="864060"/>
                  <a:pt x="3200400" y="843280"/>
                </a:cubicBezTo>
                <a:cubicBezTo>
                  <a:pt x="3203787" y="829733"/>
                  <a:pt x="3201837" y="813544"/>
                  <a:pt x="3210560" y="802640"/>
                </a:cubicBezTo>
                <a:cubicBezTo>
                  <a:pt x="3217250" y="794277"/>
                  <a:pt x="3231461" y="797269"/>
                  <a:pt x="3241040" y="792480"/>
                </a:cubicBezTo>
                <a:cubicBezTo>
                  <a:pt x="3251962" y="787019"/>
                  <a:pt x="3260598" y="777621"/>
                  <a:pt x="3271520" y="772160"/>
                </a:cubicBezTo>
                <a:cubicBezTo>
                  <a:pt x="3302844" y="756498"/>
                  <a:pt x="3355262" y="755342"/>
                  <a:pt x="3383280" y="751840"/>
                </a:cubicBezTo>
                <a:cubicBezTo>
                  <a:pt x="3401827" y="737929"/>
                  <a:pt x="3469870" y="685723"/>
                  <a:pt x="3484880" y="680720"/>
                </a:cubicBezTo>
                <a:cubicBezTo>
                  <a:pt x="3495040" y="677333"/>
                  <a:pt x="3505998" y="675761"/>
                  <a:pt x="3515360" y="670560"/>
                </a:cubicBezTo>
                <a:cubicBezTo>
                  <a:pt x="3536708" y="658700"/>
                  <a:pt x="3576320" y="629920"/>
                  <a:pt x="3576320" y="629920"/>
                </a:cubicBezTo>
                <a:cubicBezTo>
                  <a:pt x="3579707" y="619760"/>
                  <a:pt x="3583538" y="609738"/>
                  <a:pt x="3586480" y="599440"/>
                </a:cubicBezTo>
                <a:cubicBezTo>
                  <a:pt x="3590316" y="586014"/>
                  <a:pt x="3589712" y="570924"/>
                  <a:pt x="3596640" y="558800"/>
                </a:cubicBezTo>
                <a:cubicBezTo>
                  <a:pt x="3603769" y="546325"/>
                  <a:pt x="3618299" y="539662"/>
                  <a:pt x="3627120" y="528320"/>
                </a:cubicBezTo>
                <a:cubicBezTo>
                  <a:pt x="3642113" y="509043"/>
                  <a:pt x="3654213" y="487680"/>
                  <a:pt x="3667760" y="467360"/>
                </a:cubicBezTo>
                <a:lnTo>
                  <a:pt x="3708400" y="406400"/>
                </a:lnTo>
                <a:cubicBezTo>
                  <a:pt x="3715173" y="396240"/>
                  <a:pt x="3718560" y="382693"/>
                  <a:pt x="3728720" y="375920"/>
                </a:cubicBezTo>
                <a:cubicBezTo>
                  <a:pt x="3738880" y="369147"/>
                  <a:pt x="3750165" y="363814"/>
                  <a:pt x="3759200" y="355600"/>
                </a:cubicBezTo>
                <a:cubicBezTo>
                  <a:pt x="3787551" y="329826"/>
                  <a:pt x="3808599" y="295574"/>
                  <a:pt x="3840480" y="274320"/>
                </a:cubicBezTo>
                <a:cubicBezTo>
                  <a:pt x="3850640" y="267547"/>
                  <a:pt x="3861024" y="261097"/>
                  <a:pt x="3870960" y="254000"/>
                </a:cubicBezTo>
                <a:cubicBezTo>
                  <a:pt x="3884739" y="244158"/>
                  <a:pt x="3897241" y="232495"/>
                  <a:pt x="3911600" y="223520"/>
                </a:cubicBezTo>
                <a:cubicBezTo>
                  <a:pt x="3936912" y="207700"/>
                  <a:pt x="3976277" y="193585"/>
                  <a:pt x="4003040" y="182880"/>
                </a:cubicBezTo>
                <a:cubicBezTo>
                  <a:pt x="4013200" y="172720"/>
                  <a:pt x="4021336" y="160015"/>
                  <a:pt x="4033520" y="152400"/>
                </a:cubicBezTo>
                <a:cubicBezTo>
                  <a:pt x="4047404" y="143722"/>
                  <a:pt x="4094535" y="128675"/>
                  <a:pt x="4114800" y="121920"/>
                </a:cubicBezTo>
                <a:cubicBezTo>
                  <a:pt x="4124960" y="128693"/>
                  <a:pt x="4133192" y="140513"/>
                  <a:pt x="4145280" y="142240"/>
                </a:cubicBezTo>
                <a:cubicBezTo>
                  <a:pt x="4159103" y="144215"/>
                  <a:pt x="4172064" y="133812"/>
                  <a:pt x="4185920" y="132080"/>
                </a:cubicBezTo>
                <a:cubicBezTo>
                  <a:pt x="4226386" y="127022"/>
                  <a:pt x="4267200" y="125307"/>
                  <a:pt x="4307840" y="121920"/>
                </a:cubicBezTo>
                <a:cubicBezTo>
                  <a:pt x="4380921" y="97560"/>
                  <a:pt x="4289658" y="127115"/>
                  <a:pt x="4378960" y="101600"/>
                </a:cubicBezTo>
                <a:cubicBezTo>
                  <a:pt x="4389258" y="98658"/>
                  <a:pt x="4398813" y="92768"/>
                  <a:pt x="4409440" y="91440"/>
                </a:cubicBezTo>
                <a:cubicBezTo>
                  <a:pt x="4453256" y="85963"/>
                  <a:pt x="4497493" y="84667"/>
                  <a:pt x="4541520" y="81280"/>
                </a:cubicBezTo>
                <a:cubicBezTo>
                  <a:pt x="4555067" y="77893"/>
                  <a:pt x="4572286" y="80994"/>
                  <a:pt x="4582160" y="71120"/>
                </a:cubicBezTo>
                <a:cubicBezTo>
                  <a:pt x="4592034" y="61246"/>
                  <a:pt x="4585392" y="42604"/>
                  <a:pt x="4592320" y="30480"/>
                </a:cubicBezTo>
                <a:cubicBezTo>
                  <a:pt x="4599449" y="18005"/>
                  <a:pt x="4612640" y="10160"/>
                  <a:pt x="4622800" y="0"/>
                </a:cubicBezTo>
                <a:cubicBezTo>
                  <a:pt x="4667565" y="6395"/>
                  <a:pt x="4693597" y="-323"/>
                  <a:pt x="4724400" y="30480"/>
                </a:cubicBezTo>
                <a:cubicBezTo>
                  <a:pt x="4733034" y="39114"/>
                  <a:pt x="4733798" y="55499"/>
                  <a:pt x="4744720" y="60960"/>
                </a:cubicBezTo>
                <a:cubicBezTo>
                  <a:pt x="4769699" y="73449"/>
                  <a:pt x="4826000" y="81280"/>
                  <a:pt x="4826000" y="81280"/>
                </a:cubicBezTo>
                <a:cubicBezTo>
                  <a:pt x="4914335" y="147531"/>
                  <a:pt x="4812579" y="75001"/>
                  <a:pt x="4968240" y="162560"/>
                </a:cubicBezTo>
                <a:cubicBezTo>
                  <a:pt x="5022427" y="193040"/>
                  <a:pt x="5079071" y="219514"/>
                  <a:pt x="5130800" y="254000"/>
                </a:cubicBezTo>
                <a:cubicBezTo>
                  <a:pt x="5181476" y="287784"/>
                  <a:pt x="5197843" y="296153"/>
                  <a:pt x="5242560" y="335280"/>
                </a:cubicBezTo>
                <a:cubicBezTo>
                  <a:pt x="5253373" y="344742"/>
                  <a:pt x="5260189" y="359334"/>
                  <a:pt x="5273040" y="365760"/>
                </a:cubicBezTo>
                <a:cubicBezTo>
                  <a:pt x="5288486" y="373483"/>
                  <a:pt x="5306694" y="373863"/>
                  <a:pt x="5323840" y="375920"/>
                </a:cubicBezTo>
                <a:cubicBezTo>
                  <a:pt x="5391426" y="384030"/>
                  <a:pt x="5459307" y="389467"/>
                  <a:pt x="5527040" y="396240"/>
                </a:cubicBezTo>
                <a:cubicBezTo>
                  <a:pt x="5556200" y="483719"/>
                  <a:pt x="5527251" y="388188"/>
                  <a:pt x="5547360" y="589280"/>
                </a:cubicBezTo>
                <a:cubicBezTo>
                  <a:pt x="5548749" y="603174"/>
                  <a:pt x="5554491" y="616289"/>
                  <a:pt x="5557520" y="629920"/>
                </a:cubicBezTo>
                <a:cubicBezTo>
                  <a:pt x="5561266" y="646777"/>
                  <a:pt x="5564591" y="663730"/>
                  <a:pt x="5567680" y="680720"/>
                </a:cubicBezTo>
                <a:cubicBezTo>
                  <a:pt x="5571365" y="700988"/>
                  <a:pt x="5574708" y="721319"/>
                  <a:pt x="5577840" y="741680"/>
                </a:cubicBezTo>
                <a:cubicBezTo>
                  <a:pt x="5581481" y="765349"/>
                  <a:pt x="5583716" y="789239"/>
                  <a:pt x="5588000" y="812800"/>
                </a:cubicBezTo>
                <a:cubicBezTo>
                  <a:pt x="5590498" y="826538"/>
                  <a:pt x="5595131" y="839809"/>
                  <a:pt x="5598160" y="853440"/>
                </a:cubicBezTo>
                <a:cubicBezTo>
                  <a:pt x="5601906" y="870297"/>
                  <a:pt x="5604574" y="887383"/>
                  <a:pt x="5608320" y="904240"/>
                </a:cubicBezTo>
                <a:cubicBezTo>
                  <a:pt x="5611349" y="917871"/>
                  <a:pt x="5608606" y="935006"/>
                  <a:pt x="5618480" y="944880"/>
                </a:cubicBezTo>
                <a:cubicBezTo>
                  <a:pt x="5628354" y="954754"/>
                  <a:pt x="5645573" y="951653"/>
                  <a:pt x="5659120" y="955040"/>
                </a:cubicBezTo>
                <a:cubicBezTo>
                  <a:pt x="5669280" y="971973"/>
                  <a:pt x="5680769" y="988177"/>
                  <a:pt x="5689600" y="1005840"/>
                </a:cubicBezTo>
                <a:cubicBezTo>
                  <a:pt x="5694389" y="1015419"/>
                  <a:pt x="5694971" y="1026741"/>
                  <a:pt x="5699760" y="1036320"/>
                </a:cubicBezTo>
                <a:cubicBezTo>
                  <a:pt x="5725539" y="1087877"/>
                  <a:pt x="5730991" y="1078837"/>
                  <a:pt x="5750560" y="1127760"/>
                </a:cubicBezTo>
                <a:cubicBezTo>
                  <a:pt x="5758515" y="1147647"/>
                  <a:pt x="5765685" y="1167940"/>
                  <a:pt x="5770880" y="1188720"/>
                </a:cubicBezTo>
                <a:cubicBezTo>
                  <a:pt x="5774267" y="1202267"/>
                  <a:pt x="5771166" y="1219486"/>
                  <a:pt x="5781040" y="1229360"/>
                </a:cubicBezTo>
                <a:cubicBezTo>
                  <a:pt x="5790914" y="1239234"/>
                  <a:pt x="5808433" y="1235104"/>
                  <a:pt x="5821680" y="1239520"/>
                </a:cubicBezTo>
                <a:cubicBezTo>
                  <a:pt x="5838982" y="1245287"/>
                  <a:pt x="5855877" y="1252293"/>
                  <a:pt x="5872480" y="1259840"/>
                </a:cubicBezTo>
                <a:cubicBezTo>
                  <a:pt x="5931462" y="1286650"/>
                  <a:pt x="5933493" y="1284575"/>
                  <a:pt x="5974080" y="1330960"/>
                </a:cubicBezTo>
                <a:cubicBezTo>
                  <a:pt x="5985231" y="1343704"/>
                  <a:pt x="5993540" y="1358743"/>
                  <a:pt x="6004560" y="1371600"/>
                </a:cubicBezTo>
                <a:cubicBezTo>
                  <a:pt x="6042925" y="1416359"/>
                  <a:pt x="6031238" y="1387869"/>
                  <a:pt x="6065520" y="1442720"/>
                </a:cubicBezTo>
                <a:cubicBezTo>
                  <a:pt x="6073547" y="1455563"/>
                  <a:pt x="6079874" y="1469439"/>
                  <a:pt x="6085840" y="1483360"/>
                </a:cubicBezTo>
                <a:cubicBezTo>
                  <a:pt x="6100056" y="1516530"/>
                  <a:pt x="6089082" y="1520946"/>
                  <a:pt x="6126480" y="1544320"/>
                </a:cubicBezTo>
                <a:cubicBezTo>
                  <a:pt x="6141946" y="1553986"/>
                  <a:pt x="6160347" y="1557867"/>
                  <a:pt x="6177280" y="1564640"/>
                </a:cubicBezTo>
                <a:cubicBezTo>
                  <a:pt x="6245566" y="1655689"/>
                  <a:pt x="6210061" y="1627134"/>
                  <a:pt x="6268720" y="1666240"/>
                </a:cubicBezTo>
                <a:cubicBezTo>
                  <a:pt x="6272107" y="1683173"/>
                  <a:pt x="6268843" y="1702988"/>
                  <a:pt x="6278880" y="1717040"/>
                </a:cubicBezTo>
                <a:cubicBezTo>
                  <a:pt x="6287683" y="1729365"/>
                  <a:pt x="6306370" y="1729846"/>
                  <a:pt x="6319520" y="1737360"/>
                </a:cubicBezTo>
                <a:cubicBezTo>
                  <a:pt x="6330122" y="1743418"/>
                  <a:pt x="6339840" y="1750907"/>
                  <a:pt x="6350000" y="1757680"/>
                </a:cubicBezTo>
                <a:cubicBezTo>
                  <a:pt x="6356773" y="1771227"/>
                  <a:pt x="6364695" y="1784258"/>
                  <a:pt x="6370320" y="1798320"/>
                </a:cubicBezTo>
                <a:cubicBezTo>
                  <a:pt x="6378275" y="1818207"/>
                  <a:pt x="6390640" y="1859280"/>
                  <a:pt x="6390640" y="1859280"/>
                </a:cubicBezTo>
                <a:cubicBezTo>
                  <a:pt x="6408923" y="2005546"/>
                  <a:pt x="6382699" y="1894198"/>
                  <a:pt x="6421120" y="1971040"/>
                </a:cubicBezTo>
                <a:cubicBezTo>
                  <a:pt x="6425909" y="1980619"/>
                  <a:pt x="6423707" y="1993947"/>
                  <a:pt x="6431280" y="2001520"/>
                </a:cubicBezTo>
                <a:cubicBezTo>
                  <a:pt x="6438853" y="2009093"/>
                  <a:pt x="6451600" y="2008293"/>
                  <a:pt x="6461760" y="2011680"/>
                </a:cubicBezTo>
                <a:cubicBezTo>
                  <a:pt x="6465147" y="2021840"/>
                  <a:pt x="6465230" y="2033797"/>
                  <a:pt x="6471920" y="2042160"/>
                </a:cubicBezTo>
                <a:cubicBezTo>
                  <a:pt x="6493841" y="2069561"/>
                  <a:pt x="6537091" y="2067039"/>
                  <a:pt x="6563360" y="2082800"/>
                </a:cubicBezTo>
                <a:lnTo>
                  <a:pt x="6614160" y="2113280"/>
                </a:lnTo>
                <a:cubicBezTo>
                  <a:pt x="6624320" y="2130213"/>
                  <a:pt x="6632792" y="2148282"/>
                  <a:pt x="6644640" y="2164080"/>
                </a:cubicBezTo>
                <a:cubicBezTo>
                  <a:pt x="6653261" y="2175575"/>
                  <a:pt x="6666769" y="2182868"/>
                  <a:pt x="6675120" y="2194560"/>
                </a:cubicBezTo>
                <a:cubicBezTo>
                  <a:pt x="6683923" y="2206885"/>
                  <a:pt x="6687648" y="2222213"/>
                  <a:pt x="6695440" y="2235200"/>
                </a:cubicBezTo>
                <a:cubicBezTo>
                  <a:pt x="6727913" y="2289321"/>
                  <a:pt x="6720934" y="2281014"/>
                  <a:pt x="6746240" y="23063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439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350838" y="211138"/>
            <a:ext cx="8793162" cy="473075"/>
          </a:xfrm>
        </p:spPr>
        <p:txBody>
          <a:bodyPr/>
          <a:lstStyle/>
          <a:p>
            <a:pPr eaLnBrk="1" hangingPunct="1"/>
            <a:r>
              <a:rPr lang="en-GB" altLang="en-US"/>
              <a:t>The decision boundary perspective…</a:t>
            </a:r>
          </a:p>
        </p:txBody>
      </p:sp>
      <p:sp>
        <p:nvSpPr>
          <p:cNvPr id="5" name="Oval 4"/>
          <p:cNvSpPr/>
          <p:nvPr/>
        </p:nvSpPr>
        <p:spPr>
          <a:xfrm>
            <a:off x="4664075" y="4851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2835275" y="2743200"/>
            <a:ext cx="314325" cy="40640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2676525" y="3465513"/>
            <a:ext cx="315913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140075" y="3048000"/>
            <a:ext cx="314325" cy="406400"/>
          </a:xfrm>
          <a:prstGeom prst="ellipse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2992438" y="3911600"/>
            <a:ext cx="314325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3444875" y="3352800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2468563" y="4116388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960563" y="3262313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3713163" y="2408238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884363" y="4492625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798638" y="3892550"/>
            <a:ext cx="314325" cy="40798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4576763" y="2265363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5070475" y="25812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911725" y="3302000"/>
            <a:ext cx="315913" cy="407988"/>
          </a:xfrm>
          <a:prstGeom prst="ellipse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375275" y="28860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5227638" y="37496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5680075" y="31908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4703763" y="3952875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95763" y="3098800"/>
            <a:ext cx="315912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4084638" y="25908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3444875" y="4443413"/>
            <a:ext cx="314325" cy="407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870325" y="4037013"/>
            <a:ext cx="315913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4237038" y="4624388"/>
            <a:ext cx="314325" cy="406400"/>
          </a:xfrm>
          <a:prstGeom prst="ellipse">
            <a:avLst/>
          </a:prstGeom>
          <a:solidFill>
            <a:schemeClr val="accent2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4079875" y="2184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4779963" y="2876550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7488238" y="4319588"/>
            <a:ext cx="101600" cy="325437"/>
          </a:xfrm>
          <a:prstGeom prst="straightConnector1">
            <a:avLst/>
          </a:prstGeom>
          <a:ln w="635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366000" y="4643438"/>
            <a:ext cx="111125" cy="347662"/>
          </a:xfrm>
          <a:prstGeom prst="straightConnector1">
            <a:avLst/>
          </a:prstGeom>
          <a:ln w="635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26" name="TextBox 34"/>
          <p:cNvSpPr txBox="1">
            <a:spLocks noChangeArrowheads="1"/>
          </p:cNvSpPr>
          <p:nvPr/>
        </p:nvSpPr>
        <p:spPr bwMode="auto">
          <a:xfrm>
            <a:off x="381000" y="1341438"/>
            <a:ext cx="6308725" cy="46196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Present a training instance / adjust the weights</a:t>
            </a:r>
          </a:p>
        </p:txBody>
      </p:sp>
      <p:sp>
        <p:nvSpPr>
          <p:cNvPr id="4" name="Freeform 3"/>
          <p:cNvSpPr/>
          <p:nvPr/>
        </p:nvSpPr>
        <p:spPr>
          <a:xfrm>
            <a:off x="974725" y="2671763"/>
            <a:ext cx="6756400" cy="2062162"/>
          </a:xfrm>
          <a:custGeom>
            <a:avLst/>
            <a:gdLst>
              <a:gd name="connsiteX0" fmla="*/ 0 w 6756400"/>
              <a:gd name="connsiteY0" fmla="*/ 1097280 h 2062480"/>
              <a:gd name="connsiteX1" fmla="*/ 71120 w 6756400"/>
              <a:gd name="connsiteY1" fmla="*/ 1087120 h 2062480"/>
              <a:gd name="connsiteX2" fmla="*/ 101600 w 6756400"/>
              <a:gd name="connsiteY2" fmla="*/ 1056640 h 2062480"/>
              <a:gd name="connsiteX3" fmla="*/ 132080 w 6756400"/>
              <a:gd name="connsiteY3" fmla="*/ 1046480 h 2062480"/>
              <a:gd name="connsiteX4" fmla="*/ 193040 w 6756400"/>
              <a:gd name="connsiteY4" fmla="*/ 1005840 h 2062480"/>
              <a:gd name="connsiteX5" fmla="*/ 487680 w 6756400"/>
              <a:gd name="connsiteY5" fmla="*/ 985520 h 2062480"/>
              <a:gd name="connsiteX6" fmla="*/ 934720 w 6756400"/>
              <a:gd name="connsiteY6" fmla="*/ 985520 h 2062480"/>
              <a:gd name="connsiteX7" fmla="*/ 985520 w 6756400"/>
              <a:gd name="connsiteY7" fmla="*/ 1026160 h 2062480"/>
              <a:gd name="connsiteX8" fmla="*/ 1016000 w 6756400"/>
              <a:gd name="connsiteY8" fmla="*/ 1046480 h 2062480"/>
              <a:gd name="connsiteX9" fmla="*/ 1107440 w 6756400"/>
              <a:gd name="connsiteY9" fmla="*/ 1137920 h 2062480"/>
              <a:gd name="connsiteX10" fmla="*/ 1188720 w 6756400"/>
              <a:gd name="connsiteY10" fmla="*/ 1148080 h 2062480"/>
              <a:gd name="connsiteX11" fmla="*/ 1280160 w 6756400"/>
              <a:gd name="connsiteY11" fmla="*/ 1219200 h 2062480"/>
              <a:gd name="connsiteX12" fmla="*/ 1290320 w 6756400"/>
              <a:gd name="connsiteY12" fmla="*/ 1249680 h 2062480"/>
              <a:gd name="connsiteX13" fmla="*/ 1412240 w 6756400"/>
              <a:gd name="connsiteY13" fmla="*/ 1280160 h 2062480"/>
              <a:gd name="connsiteX14" fmla="*/ 1483360 w 6756400"/>
              <a:gd name="connsiteY14" fmla="*/ 1270000 h 2062480"/>
              <a:gd name="connsiteX15" fmla="*/ 1503680 w 6756400"/>
              <a:gd name="connsiteY15" fmla="*/ 1239520 h 2062480"/>
              <a:gd name="connsiteX16" fmla="*/ 1564640 w 6756400"/>
              <a:gd name="connsiteY16" fmla="*/ 1188720 h 2062480"/>
              <a:gd name="connsiteX17" fmla="*/ 1574800 w 6756400"/>
              <a:gd name="connsiteY17" fmla="*/ 1117600 h 2062480"/>
              <a:gd name="connsiteX18" fmla="*/ 1595120 w 6756400"/>
              <a:gd name="connsiteY18" fmla="*/ 1046480 h 2062480"/>
              <a:gd name="connsiteX19" fmla="*/ 1615440 w 6756400"/>
              <a:gd name="connsiteY19" fmla="*/ 955040 h 2062480"/>
              <a:gd name="connsiteX20" fmla="*/ 1635760 w 6756400"/>
              <a:gd name="connsiteY20" fmla="*/ 924560 h 2062480"/>
              <a:gd name="connsiteX21" fmla="*/ 1666240 w 6756400"/>
              <a:gd name="connsiteY21" fmla="*/ 914400 h 2062480"/>
              <a:gd name="connsiteX22" fmla="*/ 1706880 w 6756400"/>
              <a:gd name="connsiteY22" fmla="*/ 853440 h 2062480"/>
              <a:gd name="connsiteX23" fmla="*/ 1727200 w 6756400"/>
              <a:gd name="connsiteY23" fmla="*/ 792480 h 2062480"/>
              <a:gd name="connsiteX24" fmla="*/ 1828800 w 6756400"/>
              <a:gd name="connsiteY24" fmla="*/ 741680 h 2062480"/>
              <a:gd name="connsiteX25" fmla="*/ 1859280 w 6756400"/>
              <a:gd name="connsiteY25" fmla="*/ 721360 h 2062480"/>
              <a:gd name="connsiteX26" fmla="*/ 1879600 w 6756400"/>
              <a:gd name="connsiteY26" fmla="*/ 690880 h 2062480"/>
              <a:gd name="connsiteX27" fmla="*/ 1910080 w 6756400"/>
              <a:gd name="connsiteY27" fmla="*/ 650240 h 2062480"/>
              <a:gd name="connsiteX28" fmla="*/ 2011680 w 6756400"/>
              <a:gd name="connsiteY28" fmla="*/ 609600 h 2062480"/>
              <a:gd name="connsiteX29" fmla="*/ 2042160 w 6756400"/>
              <a:gd name="connsiteY29" fmla="*/ 599440 h 2062480"/>
              <a:gd name="connsiteX30" fmla="*/ 2275840 w 6756400"/>
              <a:gd name="connsiteY30" fmla="*/ 619760 h 2062480"/>
              <a:gd name="connsiteX31" fmla="*/ 2306320 w 6756400"/>
              <a:gd name="connsiteY31" fmla="*/ 640080 h 2062480"/>
              <a:gd name="connsiteX32" fmla="*/ 2336800 w 6756400"/>
              <a:gd name="connsiteY32" fmla="*/ 650240 h 2062480"/>
              <a:gd name="connsiteX33" fmla="*/ 2377440 w 6756400"/>
              <a:gd name="connsiteY33" fmla="*/ 680720 h 2062480"/>
              <a:gd name="connsiteX34" fmla="*/ 2397760 w 6756400"/>
              <a:gd name="connsiteY34" fmla="*/ 711200 h 2062480"/>
              <a:gd name="connsiteX35" fmla="*/ 2428240 w 6756400"/>
              <a:gd name="connsiteY35" fmla="*/ 721360 h 2062480"/>
              <a:gd name="connsiteX36" fmla="*/ 2611120 w 6756400"/>
              <a:gd name="connsiteY36" fmla="*/ 731520 h 2062480"/>
              <a:gd name="connsiteX37" fmla="*/ 2661920 w 6756400"/>
              <a:gd name="connsiteY37" fmla="*/ 741680 h 2062480"/>
              <a:gd name="connsiteX38" fmla="*/ 2692400 w 6756400"/>
              <a:gd name="connsiteY38" fmla="*/ 751840 h 2062480"/>
              <a:gd name="connsiteX39" fmla="*/ 2733040 w 6756400"/>
              <a:gd name="connsiteY39" fmla="*/ 762000 h 2062480"/>
              <a:gd name="connsiteX40" fmla="*/ 2763520 w 6756400"/>
              <a:gd name="connsiteY40" fmla="*/ 782320 h 2062480"/>
              <a:gd name="connsiteX41" fmla="*/ 2885440 w 6756400"/>
              <a:gd name="connsiteY41" fmla="*/ 762000 h 2062480"/>
              <a:gd name="connsiteX42" fmla="*/ 2966720 w 6756400"/>
              <a:gd name="connsiteY42" fmla="*/ 741680 h 2062480"/>
              <a:gd name="connsiteX43" fmla="*/ 3068320 w 6756400"/>
              <a:gd name="connsiteY43" fmla="*/ 690880 h 2062480"/>
              <a:gd name="connsiteX44" fmla="*/ 3098800 w 6756400"/>
              <a:gd name="connsiteY44" fmla="*/ 660400 h 2062480"/>
              <a:gd name="connsiteX45" fmla="*/ 3119120 w 6756400"/>
              <a:gd name="connsiteY45" fmla="*/ 629920 h 2062480"/>
              <a:gd name="connsiteX46" fmla="*/ 3180080 w 6756400"/>
              <a:gd name="connsiteY46" fmla="*/ 609600 h 2062480"/>
              <a:gd name="connsiteX47" fmla="*/ 3241040 w 6756400"/>
              <a:gd name="connsiteY47" fmla="*/ 568960 h 2062480"/>
              <a:gd name="connsiteX48" fmla="*/ 3312160 w 6756400"/>
              <a:gd name="connsiteY48" fmla="*/ 548640 h 2062480"/>
              <a:gd name="connsiteX49" fmla="*/ 3373120 w 6756400"/>
              <a:gd name="connsiteY49" fmla="*/ 528320 h 2062480"/>
              <a:gd name="connsiteX50" fmla="*/ 3474720 w 6756400"/>
              <a:gd name="connsiteY50" fmla="*/ 518160 h 2062480"/>
              <a:gd name="connsiteX51" fmla="*/ 3556000 w 6756400"/>
              <a:gd name="connsiteY51" fmla="*/ 487680 h 2062480"/>
              <a:gd name="connsiteX52" fmla="*/ 3596640 w 6756400"/>
              <a:gd name="connsiteY52" fmla="*/ 436880 h 2062480"/>
              <a:gd name="connsiteX53" fmla="*/ 3667760 w 6756400"/>
              <a:gd name="connsiteY53" fmla="*/ 375920 h 2062480"/>
              <a:gd name="connsiteX54" fmla="*/ 3769360 w 6756400"/>
              <a:gd name="connsiteY54" fmla="*/ 284480 h 2062480"/>
              <a:gd name="connsiteX55" fmla="*/ 3799840 w 6756400"/>
              <a:gd name="connsiteY55" fmla="*/ 274320 h 2062480"/>
              <a:gd name="connsiteX56" fmla="*/ 3840480 w 6756400"/>
              <a:gd name="connsiteY56" fmla="*/ 243840 h 2062480"/>
              <a:gd name="connsiteX57" fmla="*/ 3891280 w 6756400"/>
              <a:gd name="connsiteY57" fmla="*/ 213360 h 2062480"/>
              <a:gd name="connsiteX58" fmla="*/ 3901440 w 6756400"/>
              <a:gd name="connsiteY58" fmla="*/ 182880 h 2062480"/>
              <a:gd name="connsiteX59" fmla="*/ 4023360 w 6756400"/>
              <a:gd name="connsiteY59" fmla="*/ 91440 h 2062480"/>
              <a:gd name="connsiteX60" fmla="*/ 4084320 w 6756400"/>
              <a:gd name="connsiteY60" fmla="*/ 60960 h 2062480"/>
              <a:gd name="connsiteX61" fmla="*/ 4460240 w 6756400"/>
              <a:gd name="connsiteY61" fmla="*/ 50800 h 2062480"/>
              <a:gd name="connsiteX62" fmla="*/ 4622800 w 6756400"/>
              <a:gd name="connsiteY62" fmla="*/ 10160 h 2062480"/>
              <a:gd name="connsiteX63" fmla="*/ 4744720 w 6756400"/>
              <a:gd name="connsiteY63" fmla="*/ 0 h 2062480"/>
              <a:gd name="connsiteX64" fmla="*/ 4968240 w 6756400"/>
              <a:gd name="connsiteY64" fmla="*/ 10160 h 2062480"/>
              <a:gd name="connsiteX65" fmla="*/ 5069840 w 6756400"/>
              <a:gd name="connsiteY65" fmla="*/ 30480 h 2062480"/>
              <a:gd name="connsiteX66" fmla="*/ 5191760 w 6756400"/>
              <a:gd name="connsiteY66" fmla="*/ 60960 h 2062480"/>
              <a:gd name="connsiteX67" fmla="*/ 5222240 w 6756400"/>
              <a:gd name="connsiteY67" fmla="*/ 81280 h 2062480"/>
              <a:gd name="connsiteX68" fmla="*/ 5262880 w 6756400"/>
              <a:gd name="connsiteY68" fmla="*/ 101600 h 2062480"/>
              <a:gd name="connsiteX69" fmla="*/ 5323840 w 6756400"/>
              <a:gd name="connsiteY69" fmla="*/ 142240 h 2062480"/>
              <a:gd name="connsiteX70" fmla="*/ 5334000 w 6756400"/>
              <a:gd name="connsiteY70" fmla="*/ 172720 h 2062480"/>
              <a:gd name="connsiteX71" fmla="*/ 5405120 w 6756400"/>
              <a:gd name="connsiteY71" fmla="*/ 274320 h 2062480"/>
              <a:gd name="connsiteX72" fmla="*/ 5445760 w 6756400"/>
              <a:gd name="connsiteY72" fmla="*/ 314960 h 2062480"/>
              <a:gd name="connsiteX73" fmla="*/ 5527040 w 6756400"/>
              <a:gd name="connsiteY73" fmla="*/ 416560 h 2062480"/>
              <a:gd name="connsiteX74" fmla="*/ 5557520 w 6756400"/>
              <a:gd name="connsiteY74" fmla="*/ 467360 h 2062480"/>
              <a:gd name="connsiteX75" fmla="*/ 5628640 w 6756400"/>
              <a:gd name="connsiteY75" fmla="*/ 528320 h 2062480"/>
              <a:gd name="connsiteX76" fmla="*/ 5659120 w 6756400"/>
              <a:gd name="connsiteY76" fmla="*/ 568960 h 2062480"/>
              <a:gd name="connsiteX77" fmla="*/ 5709920 w 6756400"/>
              <a:gd name="connsiteY77" fmla="*/ 609600 h 2062480"/>
              <a:gd name="connsiteX78" fmla="*/ 5791200 w 6756400"/>
              <a:gd name="connsiteY78" fmla="*/ 711200 h 2062480"/>
              <a:gd name="connsiteX79" fmla="*/ 5842000 w 6756400"/>
              <a:gd name="connsiteY79" fmla="*/ 772160 h 2062480"/>
              <a:gd name="connsiteX80" fmla="*/ 5872480 w 6756400"/>
              <a:gd name="connsiteY80" fmla="*/ 822960 h 2062480"/>
              <a:gd name="connsiteX81" fmla="*/ 5943600 w 6756400"/>
              <a:gd name="connsiteY81" fmla="*/ 894080 h 2062480"/>
              <a:gd name="connsiteX82" fmla="*/ 6004560 w 6756400"/>
              <a:gd name="connsiteY82" fmla="*/ 914400 h 2062480"/>
              <a:gd name="connsiteX83" fmla="*/ 6014720 w 6756400"/>
              <a:gd name="connsiteY83" fmla="*/ 1158240 h 2062480"/>
              <a:gd name="connsiteX84" fmla="*/ 6055360 w 6756400"/>
              <a:gd name="connsiteY84" fmla="*/ 1168400 h 2062480"/>
              <a:gd name="connsiteX85" fmla="*/ 6106160 w 6756400"/>
              <a:gd name="connsiteY85" fmla="*/ 1219200 h 2062480"/>
              <a:gd name="connsiteX86" fmla="*/ 6136640 w 6756400"/>
              <a:gd name="connsiteY86" fmla="*/ 1270000 h 2062480"/>
              <a:gd name="connsiteX87" fmla="*/ 6177280 w 6756400"/>
              <a:gd name="connsiteY87" fmla="*/ 1330960 h 2062480"/>
              <a:gd name="connsiteX88" fmla="*/ 6228080 w 6756400"/>
              <a:gd name="connsiteY88" fmla="*/ 1422400 h 2062480"/>
              <a:gd name="connsiteX89" fmla="*/ 6238240 w 6756400"/>
              <a:gd name="connsiteY89" fmla="*/ 1473200 h 2062480"/>
              <a:gd name="connsiteX90" fmla="*/ 6319520 w 6756400"/>
              <a:gd name="connsiteY90" fmla="*/ 1524000 h 2062480"/>
              <a:gd name="connsiteX91" fmla="*/ 6350000 w 6756400"/>
              <a:gd name="connsiteY91" fmla="*/ 1574800 h 2062480"/>
              <a:gd name="connsiteX92" fmla="*/ 6370320 w 6756400"/>
              <a:gd name="connsiteY92" fmla="*/ 1645920 h 2062480"/>
              <a:gd name="connsiteX93" fmla="*/ 6380480 w 6756400"/>
              <a:gd name="connsiteY93" fmla="*/ 1676400 h 2062480"/>
              <a:gd name="connsiteX94" fmla="*/ 6410960 w 6756400"/>
              <a:gd name="connsiteY94" fmla="*/ 1788160 h 2062480"/>
              <a:gd name="connsiteX95" fmla="*/ 6471920 w 6756400"/>
              <a:gd name="connsiteY95" fmla="*/ 1859280 h 2062480"/>
              <a:gd name="connsiteX96" fmla="*/ 6492240 w 6756400"/>
              <a:gd name="connsiteY96" fmla="*/ 1889760 h 2062480"/>
              <a:gd name="connsiteX97" fmla="*/ 6593840 w 6756400"/>
              <a:gd name="connsiteY97" fmla="*/ 1940560 h 2062480"/>
              <a:gd name="connsiteX98" fmla="*/ 6624320 w 6756400"/>
              <a:gd name="connsiteY98" fmla="*/ 1960880 h 2062480"/>
              <a:gd name="connsiteX99" fmla="*/ 6654800 w 6756400"/>
              <a:gd name="connsiteY99" fmla="*/ 1971040 h 2062480"/>
              <a:gd name="connsiteX100" fmla="*/ 6675120 w 6756400"/>
              <a:gd name="connsiteY100" fmla="*/ 2032000 h 2062480"/>
              <a:gd name="connsiteX101" fmla="*/ 6695440 w 6756400"/>
              <a:gd name="connsiteY101" fmla="*/ 2062480 h 2062480"/>
              <a:gd name="connsiteX102" fmla="*/ 6756400 w 6756400"/>
              <a:gd name="connsiteY102" fmla="*/ 2052320 h 206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756400" h="2062480">
                <a:moveTo>
                  <a:pt x="0" y="1097280"/>
                </a:moveTo>
                <a:cubicBezTo>
                  <a:pt x="23707" y="1093893"/>
                  <a:pt x="48885" y="1096014"/>
                  <a:pt x="71120" y="1087120"/>
                </a:cubicBezTo>
                <a:cubicBezTo>
                  <a:pt x="84461" y="1081784"/>
                  <a:pt x="89645" y="1064610"/>
                  <a:pt x="101600" y="1056640"/>
                </a:cubicBezTo>
                <a:cubicBezTo>
                  <a:pt x="110511" y="1050699"/>
                  <a:pt x="122718" y="1051681"/>
                  <a:pt x="132080" y="1046480"/>
                </a:cubicBezTo>
                <a:cubicBezTo>
                  <a:pt x="153428" y="1034620"/>
                  <a:pt x="168652" y="1007124"/>
                  <a:pt x="193040" y="1005840"/>
                </a:cubicBezTo>
                <a:cubicBezTo>
                  <a:pt x="420069" y="993891"/>
                  <a:pt x="321964" y="1002092"/>
                  <a:pt x="487680" y="985520"/>
                </a:cubicBezTo>
                <a:cubicBezTo>
                  <a:pt x="687422" y="935584"/>
                  <a:pt x="541076" y="963651"/>
                  <a:pt x="934720" y="985520"/>
                </a:cubicBezTo>
                <a:cubicBezTo>
                  <a:pt x="951653" y="999067"/>
                  <a:pt x="968172" y="1013149"/>
                  <a:pt x="985520" y="1026160"/>
                </a:cubicBezTo>
                <a:cubicBezTo>
                  <a:pt x="995289" y="1033486"/>
                  <a:pt x="1008053" y="1037209"/>
                  <a:pt x="1016000" y="1046480"/>
                </a:cubicBezTo>
                <a:cubicBezTo>
                  <a:pt x="1047165" y="1082840"/>
                  <a:pt x="1044740" y="1130083"/>
                  <a:pt x="1107440" y="1137920"/>
                </a:cubicBezTo>
                <a:lnTo>
                  <a:pt x="1188720" y="1148080"/>
                </a:lnTo>
                <a:cubicBezTo>
                  <a:pt x="1261635" y="1196690"/>
                  <a:pt x="1232411" y="1171451"/>
                  <a:pt x="1280160" y="1219200"/>
                </a:cubicBezTo>
                <a:cubicBezTo>
                  <a:pt x="1283547" y="1229360"/>
                  <a:pt x="1283630" y="1241317"/>
                  <a:pt x="1290320" y="1249680"/>
                </a:cubicBezTo>
                <a:cubicBezTo>
                  <a:pt x="1317636" y="1283824"/>
                  <a:pt x="1380697" y="1276655"/>
                  <a:pt x="1412240" y="1280160"/>
                </a:cubicBezTo>
                <a:cubicBezTo>
                  <a:pt x="1435947" y="1276773"/>
                  <a:pt x="1461477" y="1279726"/>
                  <a:pt x="1483360" y="1270000"/>
                </a:cubicBezTo>
                <a:cubicBezTo>
                  <a:pt x="1494518" y="1265041"/>
                  <a:pt x="1495863" y="1248901"/>
                  <a:pt x="1503680" y="1239520"/>
                </a:cubicBezTo>
                <a:cubicBezTo>
                  <a:pt x="1528126" y="1210184"/>
                  <a:pt x="1534670" y="1208700"/>
                  <a:pt x="1564640" y="1188720"/>
                </a:cubicBezTo>
                <a:cubicBezTo>
                  <a:pt x="1568027" y="1165013"/>
                  <a:pt x="1570516" y="1141161"/>
                  <a:pt x="1574800" y="1117600"/>
                </a:cubicBezTo>
                <a:cubicBezTo>
                  <a:pt x="1587470" y="1047917"/>
                  <a:pt x="1580612" y="1104513"/>
                  <a:pt x="1595120" y="1046480"/>
                </a:cubicBezTo>
                <a:cubicBezTo>
                  <a:pt x="1598013" y="1034907"/>
                  <a:pt x="1609182" y="969642"/>
                  <a:pt x="1615440" y="955040"/>
                </a:cubicBezTo>
                <a:cubicBezTo>
                  <a:pt x="1620250" y="943817"/>
                  <a:pt x="1626225" y="932188"/>
                  <a:pt x="1635760" y="924560"/>
                </a:cubicBezTo>
                <a:cubicBezTo>
                  <a:pt x="1644123" y="917870"/>
                  <a:pt x="1656080" y="917787"/>
                  <a:pt x="1666240" y="914400"/>
                </a:cubicBezTo>
                <a:cubicBezTo>
                  <a:pt x="1699852" y="813563"/>
                  <a:pt x="1643459" y="967598"/>
                  <a:pt x="1706880" y="853440"/>
                </a:cubicBezTo>
                <a:cubicBezTo>
                  <a:pt x="1717282" y="834716"/>
                  <a:pt x="1720427" y="812800"/>
                  <a:pt x="1727200" y="792480"/>
                </a:cubicBezTo>
                <a:cubicBezTo>
                  <a:pt x="1747234" y="732379"/>
                  <a:pt x="1726905" y="764323"/>
                  <a:pt x="1828800" y="741680"/>
                </a:cubicBezTo>
                <a:cubicBezTo>
                  <a:pt x="1838960" y="734907"/>
                  <a:pt x="1850646" y="729994"/>
                  <a:pt x="1859280" y="721360"/>
                </a:cubicBezTo>
                <a:cubicBezTo>
                  <a:pt x="1867914" y="712726"/>
                  <a:pt x="1872503" y="700816"/>
                  <a:pt x="1879600" y="690880"/>
                </a:cubicBezTo>
                <a:cubicBezTo>
                  <a:pt x="1889442" y="677101"/>
                  <a:pt x="1898106" y="662214"/>
                  <a:pt x="1910080" y="650240"/>
                </a:cubicBezTo>
                <a:cubicBezTo>
                  <a:pt x="1937285" y="623035"/>
                  <a:pt x="1976909" y="619535"/>
                  <a:pt x="2011680" y="609600"/>
                </a:cubicBezTo>
                <a:cubicBezTo>
                  <a:pt x="2021978" y="606658"/>
                  <a:pt x="2032000" y="602827"/>
                  <a:pt x="2042160" y="599440"/>
                </a:cubicBezTo>
                <a:cubicBezTo>
                  <a:pt x="2045615" y="599670"/>
                  <a:pt x="2238529" y="609584"/>
                  <a:pt x="2275840" y="619760"/>
                </a:cubicBezTo>
                <a:cubicBezTo>
                  <a:pt x="2287621" y="622973"/>
                  <a:pt x="2295398" y="634619"/>
                  <a:pt x="2306320" y="640080"/>
                </a:cubicBezTo>
                <a:cubicBezTo>
                  <a:pt x="2315899" y="644869"/>
                  <a:pt x="2326640" y="646853"/>
                  <a:pt x="2336800" y="650240"/>
                </a:cubicBezTo>
                <a:cubicBezTo>
                  <a:pt x="2350347" y="660400"/>
                  <a:pt x="2365466" y="668746"/>
                  <a:pt x="2377440" y="680720"/>
                </a:cubicBezTo>
                <a:cubicBezTo>
                  <a:pt x="2386074" y="689354"/>
                  <a:pt x="2388225" y="703572"/>
                  <a:pt x="2397760" y="711200"/>
                </a:cubicBezTo>
                <a:cubicBezTo>
                  <a:pt x="2406123" y="717890"/>
                  <a:pt x="2417579" y="720345"/>
                  <a:pt x="2428240" y="721360"/>
                </a:cubicBezTo>
                <a:cubicBezTo>
                  <a:pt x="2489019" y="727148"/>
                  <a:pt x="2550160" y="728133"/>
                  <a:pt x="2611120" y="731520"/>
                </a:cubicBezTo>
                <a:cubicBezTo>
                  <a:pt x="2628053" y="734907"/>
                  <a:pt x="2645167" y="737492"/>
                  <a:pt x="2661920" y="741680"/>
                </a:cubicBezTo>
                <a:cubicBezTo>
                  <a:pt x="2672310" y="744277"/>
                  <a:pt x="2682102" y="748898"/>
                  <a:pt x="2692400" y="751840"/>
                </a:cubicBezTo>
                <a:cubicBezTo>
                  <a:pt x="2705826" y="755676"/>
                  <a:pt x="2719493" y="758613"/>
                  <a:pt x="2733040" y="762000"/>
                </a:cubicBezTo>
                <a:cubicBezTo>
                  <a:pt x="2743200" y="768773"/>
                  <a:pt x="2751351" y="781306"/>
                  <a:pt x="2763520" y="782320"/>
                </a:cubicBezTo>
                <a:cubicBezTo>
                  <a:pt x="2838893" y="788601"/>
                  <a:pt x="2835194" y="775703"/>
                  <a:pt x="2885440" y="762000"/>
                </a:cubicBezTo>
                <a:cubicBezTo>
                  <a:pt x="2912383" y="754652"/>
                  <a:pt x="2966720" y="741680"/>
                  <a:pt x="2966720" y="741680"/>
                </a:cubicBezTo>
                <a:cubicBezTo>
                  <a:pt x="3039298" y="693294"/>
                  <a:pt x="3003988" y="706963"/>
                  <a:pt x="3068320" y="690880"/>
                </a:cubicBezTo>
                <a:cubicBezTo>
                  <a:pt x="3078480" y="680720"/>
                  <a:pt x="3089602" y="671438"/>
                  <a:pt x="3098800" y="660400"/>
                </a:cubicBezTo>
                <a:cubicBezTo>
                  <a:pt x="3106617" y="651019"/>
                  <a:pt x="3108765" y="636392"/>
                  <a:pt x="3119120" y="629920"/>
                </a:cubicBezTo>
                <a:cubicBezTo>
                  <a:pt x="3137283" y="618568"/>
                  <a:pt x="3162258" y="621481"/>
                  <a:pt x="3180080" y="609600"/>
                </a:cubicBezTo>
                <a:cubicBezTo>
                  <a:pt x="3200400" y="596053"/>
                  <a:pt x="3217872" y="576683"/>
                  <a:pt x="3241040" y="568960"/>
                </a:cubicBezTo>
                <a:cubicBezTo>
                  <a:pt x="3343474" y="534815"/>
                  <a:pt x="3184585" y="586912"/>
                  <a:pt x="3312160" y="548640"/>
                </a:cubicBezTo>
                <a:cubicBezTo>
                  <a:pt x="3332676" y="542485"/>
                  <a:pt x="3352068" y="532267"/>
                  <a:pt x="3373120" y="528320"/>
                </a:cubicBezTo>
                <a:cubicBezTo>
                  <a:pt x="3406573" y="522048"/>
                  <a:pt x="3440853" y="521547"/>
                  <a:pt x="3474720" y="518160"/>
                </a:cubicBezTo>
                <a:cubicBezTo>
                  <a:pt x="3500664" y="511674"/>
                  <a:pt x="3534748" y="506275"/>
                  <a:pt x="3556000" y="487680"/>
                </a:cubicBezTo>
                <a:cubicBezTo>
                  <a:pt x="3572320" y="473400"/>
                  <a:pt x="3582360" y="453200"/>
                  <a:pt x="3596640" y="436880"/>
                </a:cubicBezTo>
                <a:cubicBezTo>
                  <a:pt x="3643256" y="383605"/>
                  <a:pt x="3610720" y="427775"/>
                  <a:pt x="3667760" y="375920"/>
                </a:cubicBezTo>
                <a:cubicBezTo>
                  <a:pt x="3699939" y="346666"/>
                  <a:pt x="3728312" y="305004"/>
                  <a:pt x="3769360" y="284480"/>
                </a:cubicBezTo>
                <a:cubicBezTo>
                  <a:pt x="3778939" y="279691"/>
                  <a:pt x="3789680" y="277707"/>
                  <a:pt x="3799840" y="274320"/>
                </a:cubicBezTo>
                <a:cubicBezTo>
                  <a:pt x="3813387" y="264160"/>
                  <a:pt x="3826391" y="253233"/>
                  <a:pt x="3840480" y="243840"/>
                </a:cubicBezTo>
                <a:cubicBezTo>
                  <a:pt x="3856911" y="232886"/>
                  <a:pt x="3877316" y="227324"/>
                  <a:pt x="3891280" y="213360"/>
                </a:cubicBezTo>
                <a:cubicBezTo>
                  <a:pt x="3898853" y="205787"/>
                  <a:pt x="3895215" y="191595"/>
                  <a:pt x="3901440" y="182880"/>
                </a:cubicBezTo>
                <a:cubicBezTo>
                  <a:pt x="3933504" y="137990"/>
                  <a:pt x="3977812" y="121805"/>
                  <a:pt x="4023360" y="91440"/>
                </a:cubicBezTo>
                <a:cubicBezTo>
                  <a:pt x="4040715" y="79870"/>
                  <a:pt x="4061583" y="62097"/>
                  <a:pt x="4084320" y="60960"/>
                </a:cubicBezTo>
                <a:cubicBezTo>
                  <a:pt x="4209516" y="54700"/>
                  <a:pt x="4334933" y="54187"/>
                  <a:pt x="4460240" y="50800"/>
                </a:cubicBezTo>
                <a:cubicBezTo>
                  <a:pt x="4529400" y="27747"/>
                  <a:pt x="4539807" y="21477"/>
                  <a:pt x="4622800" y="10160"/>
                </a:cubicBezTo>
                <a:cubicBezTo>
                  <a:pt x="4663207" y="4650"/>
                  <a:pt x="4704080" y="3387"/>
                  <a:pt x="4744720" y="0"/>
                </a:cubicBezTo>
                <a:cubicBezTo>
                  <a:pt x="4819227" y="3387"/>
                  <a:pt x="4893846" y="4846"/>
                  <a:pt x="4968240" y="10160"/>
                </a:cubicBezTo>
                <a:cubicBezTo>
                  <a:pt x="5003116" y="12651"/>
                  <a:pt x="5036232" y="22078"/>
                  <a:pt x="5069840" y="30480"/>
                </a:cubicBezTo>
                <a:cubicBezTo>
                  <a:pt x="5139584" y="76976"/>
                  <a:pt x="5053659" y="26435"/>
                  <a:pt x="5191760" y="60960"/>
                </a:cubicBezTo>
                <a:cubicBezTo>
                  <a:pt x="5203606" y="63922"/>
                  <a:pt x="5211638" y="75222"/>
                  <a:pt x="5222240" y="81280"/>
                </a:cubicBezTo>
                <a:cubicBezTo>
                  <a:pt x="5235390" y="88794"/>
                  <a:pt x="5249893" y="93808"/>
                  <a:pt x="5262880" y="101600"/>
                </a:cubicBezTo>
                <a:cubicBezTo>
                  <a:pt x="5283821" y="114165"/>
                  <a:pt x="5323840" y="142240"/>
                  <a:pt x="5323840" y="142240"/>
                </a:cubicBezTo>
                <a:cubicBezTo>
                  <a:pt x="5327227" y="152400"/>
                  <a:pt x="5328799" y="163358"/>
                  <a:pt x="5334000" y="172720"/>
                </a:cubicBezTo>
                <a:cubicBezTo>
                  <a:pt x="5342325" y="187704"/>
                  <a:pt x="5388907" y="255790"/>
                  <a:pt x="5405120" y="274320"/>
                </a:cubicBezTo>
                <a:cubicBezTo>
                  <a:pt x="5417736" y="288738"/>
                  <a:pt x="5433292" y="300414"/>
                  <a:pt x="5445760" y="314960"/>
                </a:cubicBezTo>
                <a:cubicBezTo>
                  <a:pt x="5473985" y="347889"/>
                  <a:pt x="5504726" y="379370"/>
                  <a:pt x="5527040" y="416560"/>
                </a:cubicBezTo>
                <a:cubicBezTo>
                  <a:pt x="5537200" y="433493"/>
                  <a:pt x="5545396" y="451772"/>
                  <a:pt x="5557520" y="467360"/>
                </a:cubicBezTo>
                <a:cubicBezTo>
                  <a:pt x="5642489" y="576605"/>
                  <a:pt x="5559469" y="459149"/>
                  <a:pt x="5628640" y="528320"/>
                </a:cubicBezTo>
                <a:cubicBezTo>
                  <a:pt x="5640614" y="540294"/>
                  <a:pt x="5647146" y="556986"/>
                  <a:pt x="5659120" y="568960"/>
                </a:cubicBezTo>
                <a:cubicBezTo>
                  <a:pt x="5674454" y="584294"/>
                  <a:pt x="5695164" y="593709"/>
                  <a:pt x="5709920" y="609600"/>
                </a:cubicBezTo>
                <a:cubicBezTo>
                  <a:pt x="5739432" y="641382"/>
                  <a:pt x="5763851" y="677540"/>
                  <a:pt x="5791200" y="711200"/>
                </a:cubicBezTo>
                <a:cubicBezTo>
                  <a:pt x="5807880" y="731729"/>
                  <a:pt x="5828391" y="749479"/>
                  <a:pt x="5842000" y="772160"/>
                </a:cubicBezTo>
                <a:cubicBezTo>
                  <a:pt x="5852160" y="789093"/>
                  <a:pt x="5859838" y="807790"/>
                  <a:pt x="5872480" y="822960"/>
                </a:cubicBezTo>
                <a:cubicBezTo>
                  <a:pt x="5893943" y="848716"/>
                  <a:pt x="5911794" y="883478"/>
                  <a:pt x="5943600" y="894080"/>
                </a:cubicBezTo>
                <a:lnTo>
                  <a:pt x="6004560" y="914400"/>
                </a:lnTo>
                <a:cubicBezTo>
                  <a:pt x="6007947" y="995680"/>
                  <a:pt x="5998766" y="1078469"/>
                  <a:pt x="6014720" y="1158240"/>
                </a:cubicBezTo>
                <a:cubicBezTo>
                  <a:pt x="6017458" y="1171932"/>
                  <a:pt x="6043742" y="1160654"/>
                  <a:pt x="6055360" y="1168400"/>
                </a:cubicBezTo>
                <a:cubicBezTo>
                  <a:pt x="6075285" y="1181684"/>
                  <a:pt x="6091200" y="1200500"/>
                  <a:pt x="6106160" y="1219200"/>
                </a:cubicBezTo>
                <a:cubicBezTo>
                  <a:pt x="6118496" y="1234620"/>
                  <a:pt x="6126038" y="1253340"/>
                  <a:pt x="6136640" y="1270000"/>
                </a:cubicBezTo>
                <a:cubicBezTo>
                  <a:pt x="6149751" y="1290604"/>
                  <a:pt x="6164975" y="1309865"/>
                  <a:pt x="6177280" y="1330960"/>
                </a:cubicBezTo>
                <a:cubicBezTo>
                  <a:pt x="6261142" y="1474723"/>
                  <a:pt x="6169401" y="1334382"/>
                  <a:pt x="6228080" y="1422400"/>
                </a:cubicBezTo>
                <a:cubicBezTo>
                  <a:pt x="6231467" y="1439333"/>
                  <a:pt x="6230517" y="1457754"/>
                  <a:pt x="6238240" y="1473200"/>
                </a:cubicBezTo>
                <a:cubicBezTo>
                  <a:pt x="6254506" y="1505732"/>
                  <a:pt x="6289790" y="1512108"/>
                  <a:pt x="6319520" y="1524000"/>
                </a:cubicBezTo>
                <a:cubicBezTo>
                  <a:pt x="6329680" y="1540933"/>
                  <a:pt x="6341169" y="1557137"/>
                  <a:pt x="6350000" y="1574800"/>
                </a:cubicBezTo>
                <a:cubicBezTo>
                  <a:pt x="6358120" y="1591040"/>
                  <a:pt x="6365980" y="1630729"/>
                  <a:pt x="6370320" y="1645920"/>
                </a:cubicBezTo>
                <a:cubicBezTo>
                  <a:pt x="6373262" y="1656218"/>
                  <a:pt x="6377883" y="1666010"/>
                  <a:pt x="6380480" y="1676400"/>
                </a:cubicBezTo>
                <a:cubicBezTo>
                  <a:pt x="6385771" y="1697563"/>
                  <a:pt x="6396429" y="1773629"/>
                  <a:pt x="6410960" y="1788160"/>
                </a:cubicBezTo>
                <a:cubicBezTo>
                  <a:pt x="6447884" y="1825084"/>
                  <a:pt x="6439336" y="1813662"/>
                  <a:pt x="6471920" y="1859280"/>
                </a:cubicBezTo>
                <a:cubicBezTo>
                  <a:pt x="6479017" y="1869216"/>
                  <a:pt x="6483050" y="1881719"/>
                  <a:pt x="6492240" y="1889760"/>
                </a:cubicBezTo>
                <a:cubicBezTo>
                  <a:pt x="6540626" y="1932097"/>
                  <a:pt x="6543340" y="1927935"/>
                  <a:pt x="6593840" y="1940560"/>
                </a:cubicBezTo>
                <a:cubicBezTo>
                  <a:pt x="6604000" y="1947333"/>
                  <a:pt x="6613398" y="1955419"/>
                  <a:pt x="6624320" y="1960880"/>
                </a:cubicBezTo>
                <a:cubicBezTo>
                  <a:pt x="6633899" y="1965669"/>
                  <a:pt x="6648575" y="1962325"/>
                  <a:pt x="6654800" y="1971040"/>
                </a:cubicBezTo>
                <a:cubicBezTo>
                  <a:pt x="6667250" y="1988469"/>
                  <a:pt x="6663239" y="2014178"/>
                  <a:pt x="6675120" y="2032000"/>
                </a:cubicBezTo>
                <a:lnTo>
                  <a:pt x="6695440" y="2062480"/>
                </a:lnTo>
                <a:lnTo>
                  <a:pt x="6756400" y="20523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445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582613" y="157163"/>
            <a:ext cx="8791575" cy="415925"/>
          </a:xfrm>
        </p:spPr>
        <p:txBody>
          <a:bodyPr/>
          <a:lstStyle/>
          <a:p>
            <a:pPr eaLnBrk="1" hangingPunct="1"/>
            <a:r>
              <a:rPr lang="en-GB" altLang="en-US"/>
              <a:t>The decision boundary perspective…</a:t>
            </a:r>
          </a:p>
        </p:txBody>
      </p:sp>
      <p:sp>
        <p:nvSpPr>
          <p:cNvPr id="5" name="Oval 4"/>
          <p:cNvSpPr/>
          <p:nvPr/>
        </p:nvSpPr>
        <p:spPr>
          <a:xfrm>
            <a:off x="4664075" y="4851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2835275" y="2743200"/>
            <a:ext cx="314325" cy="406400"/>
          </a:xfrm>
          <a:prstGeom prst="ellipse">
            <a:avLst/>
          </a:prstGeom>
          <a:solidFill>
            <a:srgbClr val="FFC0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2676525" y="3465513"/>
            <a:ext cx="315913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140075" y="3048000"/>
            <a:ext cx="314325" cy="406400"/>
          </a:xfrm>
          <a:prstGeom prst="ellipse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2992438" y="3911600"/>
            <a:ext cx="314325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3444875" y="3352800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2468563" y="4116388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960563" y="3262313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3713163" y="2408238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884363" y="4492625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798638" y="3892550"/>
            <a:ext cx="314325" cy="40798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4576763" y="2265363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5070475" y="25812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911725" y="3302000"/>
            <a:ext cx="315913" cy="407988"/>
          </a:xfrm>
          <a:prstGeom prst="ellipse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375275" y="28860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5227638" y="37496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5680075" y="31908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4703763" y="3952875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95763" y="3098800"/>
            <a:ext cx="315912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4084638" y="25908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3444875" y="4443413"/>
            <a:ext cx="314325" cy="407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870325" y="4037013"/>
            <a:ext cx="315913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4237038" y="4624388"/>
            <a:ext cx="314325" cy="406400"/>
          </a:xfrm>
          <a:prstGeom prst="ellipse">
            <a:avLst/>
          </a:prstGeom>
          <a:solidFill>
            <a:schemeClr val="accent2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4079875" y="2184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4779963" y="2876550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7294563" y="4516438"/>
            <a:ext cx="142875" cy="474662"/>
          </a:xfrm>
          <a:prstGeom prst="straightConnector1">
            <a:avLst/>
          </a:prstGeom>
          <a:ln w="635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407275" y="4217988"/>
            <a:ext cx="141288" cy="425450"/>
          </a:xfrm>
          <a:prstGeom prst="straightConnector1">
            <a:avLst/>
          </a:prstGeom>
          <a:ln w="635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0" name="TextBox 34"/>
          <p:cNvSpPr txBox="1">
            <a:spLocks noChangeArrowheads="1"/>
          </p:cNvSpPr>
          <p:nvPr/>
        </p:nvSpPr>
        <p:spPr bwMode="auto">
          <a:xfrm>
            <a:off x="381000" y="1341438"/>
            <a:ext cx="2065338" cy="46196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Eventually ….</a:t>
            </a:r>
          </a:p>
        </p:txBody>
      </p:sp>
      <p:sp>
        <p:nvSpPr>
          <p:cNvPr id="3" name="Freeform 2"/>
          <p:cNvSpPr/>
          <p:nvPr/>
        </p:nvSpPr>
        <p:spPr>
          <a:xfrm>
            <a:off x="720725" y="1879600"/>
            <a:ext cx="7143750" cy="3151188"/>
          </a:xfrm>
          <a:custGeom>
            <a:avLst/>
            <a:gdLst>
              <a:gd name="connsiteX0" fmla="*/ 0 w 7142480"/>
              <a:gd name="connsiteY0" fmla="*/ 1605280 h 3150465"/>
              <a:gd name="connsiteX1" fmla="*/ 91440 w 7142480"/>
              <a:gd name="connsiteY1" fmla="*/ 1625600 h 3150465"/>
              <a:gd name="connsiteX2" fmla="*/ 162560 w 7142480"/>
              <a:gd name="connsiteY2" fmla="*/ 1666240 h 3150465"/>
              <a:gd name="connsiteX3" fmla="*/ 223520 w 7142480"/>
              <a:gd name="connsiteY3" fmla="*/ 1737360 h 3150465"/>
              <a:gd name="connsiteX4" fmla="*/ 243840 w 7142480"/>
              <a:gd name="connsiteY4" fmla="*/ 1767840 h 3150465"/>
              <a:gd name="connsiteX5" fmla="*/ 294640 w 7142480"/>
              <a:gd name="connsiteY5" fmla="*/ 1778000 h 3150465"/>
              <a:gd name="connsiteX6" fmla="*/ 325120 w 7142480"/>
              <a:gd name="connsiteY6" fmla="*/ 1788160 h 3150465"/>
              <a:gd name="connsiteX7" fmla="*/ 355600 w 7142480"/>
              <a:gd name="connsiteY7" fmla="*/ 1808480 h 3150465"/>
              <a:gd name="connsiteX8" fmla="*/ 396240 w 7142480"/>
              <a:gd name="connsiteY8" fmla="*/ 1838960 h 3150465"/>
              <a:gd name="connsiteX9" fmla="*/ 436880 w 7142480"/>
              <a:gd name="connsiteY9" fmla="*/ 1849120 h 3150465"/>
              <a:gd name="connsiteX10" fmla="*/ 487680 w 7142480"/>
              <a:gd name="connsiteY10" fmla="*/ 1889760 h 3150465"/>
              <a:gd name="connsiteX11" fmla="*/ 579120 w 7142480"/>
              <a:gd name="connsiteY11" fmla="*/ 1920240 h 3150465"/>
              <a:gd name="connsiteX12" fmla="*/ 792480 w 7142480"/>
              <a:gd name="connsiteY12" fmla="*/ 1910080 h 3150465"/>
              <a:gd name="connsiteX13" fmla="*/ 822960 w 7142480"/>
              <a:gd name="connsiteY13" fmla="*/ 1899920 h 3150465"/>
              <a:gd name="connsiteX14" fmla="*/ 944880 w 7142480"/>
              <a:gd name="connsiteY14" fmla="*/ 1879600 h 3150465"/>
              <a:gd name="connsiteX15" fmla="*/ 995680 w 7142480"/>
              <a:gd name="connsiteY15" fmla="*/ 1859280 h 3150465"/>
              <a:gd name="connsiteX16" fmla="*/ 1036320 w 7142480"/>
              <a:gd name="connsiteY16" fmla="*/ 1849120 h 3150465"/>
              <a:gd name="connsiteX17" fmla="*/ 1066800 w 7142480"/>
              <a:gd name="connsiteY17" fmla="*/ 1838960 h 3150465"/>
              <a:gd name="connsiteX18" fmla="*/ 1188720 w 7142480"/>
              <a:gd name="connsiteY18" fmla="*/ 1828800 h 3150465"/>
              <a:gd name="connsiteX19" fmla="*/ 1290320 w 7142480"/>
              <a:gd name="connsiteY19" fmla="*/ 1808480 h 3150465"/>
              <a:gd name="connsiteX20" fmla="*/ 1320800 w 7142480"/>
              <a:gd name="connsiteY20" fmla="*/ 1818640 h 3150465"/>
              <a:gd name="connsiteX21" fmla="*/ 1341120 w 7142480"/>
              <a:gd name="connsiteY21" fmla="*/ 1849120 h 3150465"/>
              <a:gd name="connsiteX22" fmla="*/ 1371600 w 7142480"/>
              <a:gd name="connsiteY22" fmla="*/ 1869440 h 3150465"/>
              <a:gd name="connsiteX23" fmla="*/ 1412240 w 7142480"/>
              <a:gd name="connsiteY23" fmla="*/ 1930400 h 3150465"/>
              <a:gd name="connsiteX24" fmla="*/ 1422400 w 7142480"/>
              <a:gd name="connsiteY24" fmla="*/ 1960880 h 3150465"/>
              <a:gd name="connsiteX25" fmla="*/ 1432560 w 7142480"/>
              <a:gd name="connsiteY25" fmla="*/ 2001520 h 3150465"/>
              <a:gd name="connsiteX26" fmla="*/ 1452880 w 7142480"/>
              <a:gd name="connsiteY26" fmla="*/ 2042160 h 3150465"/>
              <a:gd name="connsiteX27" fmla="*/ 1463040 w 7142480"/>
              <a:gd name="connsiteY27" fmla="*/ 2072640 h 3150465"/>
              <a:gd name="connsiteX28" fmla="*/ 1473200 w 7142480"/>
              <a:gd name="connsiteY28" fmla="*/ 2123440 h 3150465"/>
              <a:gd name="connsiteX29" fmla="*/ 1534160 w 7142480"/>
              <a:gd name="connsiteY29" fmla="*/ 2143760 h 3150465"/>
              <a:gd name="connsiteX30" fmla="*/ 1564640 w 7142480"/>
              <a:gd name="connsiteY30" fmla="*/ 2164080 h 3150465"/>
              <a:gd name="connsiteX31" fmla="*/ 1574800 w 7142480"/>
              <a:gd name="connsiteY31" fmla="*/ 2194560 h 3150465"/>
              <a:gd name="connsiteX32" fmla="*/ 1605280 w 7142480"/>
              <a:gd name="connsiteY32" fmla="*/ 2225040 h 3150465"/>
              <a:gd name="connsiteX33" fmla="*/ 1635760 w 7142480"/>
              <a:gd name="connsiteY33" fmla="*/ 2438400 h 3150465"/>
              <a:gd name="connsiteX34" fmla="*/ 1666240 w 7142480"/>
              <a:gd name="connsiteY34" fmla="*/ 2468880 h 3150465"/>
              <a:gd name="connsiteX35" fmla="*/ 1696720 w 7142480"/>
              <a:gd name="connsiteY35" fmla="*/ 2550160 h 3150465"/>
              <a:gd name="connsiteX36" fmla="*/ 1706880 w 7142480"/>
              <a:gd name="connsiteY36" fmla="*/ 2580640 h 3150465"/>
              <a:gd name="connsiteX37" fmla="*/ 1727200 w 7142480"/>
              <a:gd name="connsiteY37" fmla="*/ 2631440 h 3150465"/>
              <a:gd name="connsiteX38" fmla="*/ 1737360 w 7142480"/>
              <a:gd name="connsiteY38" fmla="*/ 2692400 h 3150465"/>
              <a:gd name="connsiteX39" fmla="*/ 1767840 w 7142480"/>
              <a:gd name="connsiteY39" fmla="*/ 2702560 h 3150465"/>
              <a:gd name="connsiteX40" fmla="*/ 1818640 w 7142480"/>
              <a:gd name="connsiteY40" fmla="*/ 2712720 h 3150465"/>
              <a:gd name="connsiteX41" fmla="*/ 1849120 w 7142480"/>
              <a:gd name="connsiteY41" fmla="*/ 2722880 h 3150465"/>
              <a:gd name="connsiteX42" fmla="*/ 1940560 w 7142480"/>
              <a:gd name="connsiteY42" fmla="*/ 2743200 h 3150465"/>
              <a:gd name="connsiteX43" fmla="*/ 2021840 w 7142480"/>
              <a:gd name="connsiteY43" fmla="*/ 2783840 h 3150465"/>
              <a:gd name="connsiteX44" fmla="*/ 2062480 w 7142480"/>
              <a:gd name="connsiteY44" fmla="*/ 2814320 h 3150465"/>
              <a:gd name="connsiteX45" fmla="*/ 2123440 w 7142480"/>
              <a:gd name="connsiteY45" fmla="*/ 2854960 h 3150465"/>
              <a:gd name="connsiteX46" fmla="*/ 2225040 w 7142480"/>
              <a:gd name="connsiteY46" fmla="*/ 2773680 h 3150465"/>
              <a:gd name="connsiteX47" fmla="*/ 2265680 w 7142480"/>
              <a:gd name="connsiteY47" fmla="*/ 2712720 h 3150465"/>
              <a:gd name="connsiteX48" fmla="*/ 2336800 w 7142480"/>
              <a:gd name="connsiteY48" fmla="*/ 2631440 h 3150465"/>
              <a:gd name="connsiteX49" fmla="*/ 2418080 w 7142480"/>
              <a:gd name="connsiteY49" fmla="*/ 2580640 h 3150465"/>
              <a:gd name="connsiteX50" fmla="*/ 2448560 w 7142480"/>
              <a:gd name="connsiteY50" fmla="*/ 2540000 h 3150465"/>
              <a:gd name="connsiteX51" fmla="*/ 2509520 w 7142480"/>
              <a:gd name="connsiteY51" fmla="*/ 2468880 h 3150465"/>
              <a:gd name="connsiteX52" fmla="*/ 2550160 w 7142480"/>
              <a:gd name="connsiteY52" fmla="*/ 2448560 h 3150465"/>
              <a:gd name="connsiteX53" fmla="*/ 2580640 w 7142480"/>
              <a:gd name="connsiteY53" fmla="*/ 2418080 h 3150465"/>
              <a:gd name="connsiteX54" fmla="*/ 2611120 w 7142480"/>
              <a:gd name="connsiteY54" fmla="*/ 2407920 h 3150465"/>
              <a:gd name="connsiteX55" fmla="*/ 2641600 w 7142480"/>
              <a:gd name="connsiteY55" fmla="*/ 2387600 h 3150465"/>
              <a:gd name="connsiteX56" fmla="*/ 2672080 w 7142480"/>
              <a:gd name="connsiteY56" fmla="*/ 2377440 h 3150465"/>
              <a:gd name="connsiteX57" fmla="*/ 2733040 w 7142480"/>
              <a:gd name="connsiteY57" fmla="*/ 2336800 h 3150465"/>
              <a:gd name="connsiteX58" fmla="*/ 2875280 w 7142480"/>
              <a:gd name="connsiteY58" fmla="*/ 2286000 h 3150465"/>
              <a:gd name="connsiteX59" fmla="*/ 2956560 w 7142480"/>
              <a:gd name="connsiteY59" fmla="*/ 2245360 h 3150465"/>
              <a:gd name="connsiteX60" fmla="*/ 3017520 w 7142480"/>
              <a:gd name="connsiteY60" fmla="*/ 2194560 h 3150465"/>
              <a:gd name="connsiteX61" fmla="*/ 3048000 w 7142480"/>
              <a:gd name="connsiteY61" fmla="*/ 2184400 h 3150465"/>
              <a:gd name="connsiteX62" fmla="*/ 3078480 w 7142480"/>
              <a:gd name="connsiteY62" fmla="*/ 2153920 h 3150465"/>
              <a:gd name="connsiteX63" fmla="*/ 3180080 w 7142480"/>
              <a:gd name="connsiteY63" fmla="*/ 2082800 h 3150465"/>
              <a:gd name="connsiteX64" fmla="*/ 3210560 w 7142480"/>
              <a:gd name="connsiteY64" fmla="*/ 2062480 h 3150465"/>
              <a:gd name="connsiteX65" fmla="*/ 3261360 w 7142480"/>
              <a:gd name="connsiteY65" fmla="*/ 1940560 h 3150465"/>
              <a:gd name="connsiteX66" fmla="*/ 3271520 w 7142480"/>
              <a:gd name="connsiteY66" fmla="*/ 1910080 h 3150465"/>
              <a:gd name="connsiteX67" fmla="*/ 3312160 w 7142480"/>
              <a:gd name="connsiteY67" fmla="*/ 1879600 h 3150465"/>
              <a:gd name="connsiteX68" fmla="*/ 3332480 w 7142480"/>
              <a:gd name="connsiteY68" fmla="*/ 1798320 h 3150465"/>
              <a:gd name="connsiteX69" fmla="*/ 3362960 w 7142480"/>
              <a:gd name="connsiteY69" fmla="*/ 1727200 h 3150465"/>
              <a:gd name="connsiteX70" fmla="*/ 3220720 w 7142480"/>
              <a:gd name="connsiteY70" fmla="*/ 1676400 h 3150465"/>
              <a:gd name="connsiteX71" fmla="*/ 3190240 w 7142480"/>
              <a:gd name="connsiteY71" fmla="*/ 1645920 h 3150465"/>
              <a:gd name="connsiteX72" fmla="*/ 3180080 w 7142480"/>
              <a:gd name="connsiteY72" fmla="*/ 1615440 h 3150465"/>
              <a:gd name="connsiteX73" fmla="*/ 3169920 w 7142480"/>
              <a:gd name="connsiteY73" fmla="*/ 1544320 h 3150465"/>
              <a:gd name="connsiteX74" fmla="*/ 3078480 w 7142480"/>
              <a:gd name="connsiteY74" fmla="*/ 1402080 h 3150465"/>
              <a:gd name="connsiteX75" fmla="*/ 3048000 w 7142480"/>
              <a:gd name="connsiteY75" fmla="*/ 1330960 h 3150465"/>
              <a:gd name="connsiteX76" fmla="*/ 2956560 w 7142480"/>
              <a:gd name="connsiteY76" fmla="*/ 1320800 h 3150465"/>
              <a:gd name="connsiteX77" fmla="*/ 2783840 w 7142480"/>
              <a:gd name="connsiteY77" fmla="*/ 1219200 h 3150465"/>
              <a:gd name="connsiteX78" fmla="*/ 2702560 w 7142480"/>
              <a:gd name="connsiteY78" fmla="*/ 1137920 h 3150465"/>
              <a:gd name="connsiteX79" fmla="*/ 2661920 w 7142480"/>
              <a:gd name="connsiteY79" fmla="*/ 1076960 h 3150465"/>
              <a:gd name="connsiteX80" fmla="*/ 2641600 w 7142480"/>
              <a:gd name="connsiteY80" fmla="*/ 1046480 h 3150465"/>
              <a:gd name="connsiteX81" fmla="*/ 2580640 w 7142480"/>
              <a:gd name="connsiteY81" fmla="*/ 1076960 h 3150465"/>
              <a:gd name="connsiteX82" fmla="*/ 2651760 w 7142480"/>
              <a:gd name="connsiteY82" fmla="*/ 914400 h 3150465"/>
              <a:gd name="connsiteX83" fmla="*/ 2672080 w 7142480"/>
              <a:gd name="connsiteY83" fmla="*/ 822960 h 3150465"/>
              <a:gd name="connsiteX84" fmla="*/ 2682240 w 7142480"/>
              <a:gd name="connsiteY84" fmla="*/ 782320 h 3150465"/>
              <a:gd name="connsiteX85" fmla="*/ 2722880 w 7142480"/>
              <a:gd name="connsiteY85" fmla="*/ 619760 h 3150465"/>
              <a:gd name="connsiteX86" fmla="*/ 2753360 w 7142480"/>
              <a:gd name="connsiteY86" fmla="*/ 558800 h 3150465"/>
              <a:gd name="connsiteX87" fmla="*/ 2794000 w 7142480"/>
              <a:gd name="connsiteY87" fmla="*/ 538480 h 3150465"/>
              <a:gd name="connsiteX88" fmla="*/ 2905760 w 7142480"/>
              <a:gd name="connsiteY88" fmla="*/ 457200 h 3150465"/>
              <a:gd name="connsiteX89" fmla="*/ 3007360 w 7142480"/>
              <a:gd name="connsiteY89" fmla="*/ 375920 h 3150465"/>
              <a:gd name="connsiteX90" fmla="*/ 3281680 w 7142480"/>
              <a:gd name="connsiteY90" fmla="*/ 233680 h 3150465"/>
              <a:gd name="connsiteX91" fmla="*/ 3495040 w 7142480"/>
              <a:gd name="connsiteY91" fmla="*/ 142240 h 3150465"/>
              <a:gd name="connsiteX92" fmla="*/ 3667760 w 7142480"/>
              <a:gd name="connsiteY92" fmla="*/ 91440 h 3150465"/>
              <a:gd name="connsiteX93" fmla="*/ 3942080 w 7142480"/>
              <a:gd name="connsiteY93" fmla="*/ 30480 h 3150465"/>
              <a:gd name="connsiteX94" fmla="*/ 4104640 w 7142480"/>
              <a:gd name="connsiteY94" fmla="*/ 20320 h 3150465"/>
              <a:gd name="connsiteX95" fmla="*/ 4277360 w 7142480"/>
              <a:gd name="connsiteY95" fmla="*/ 0 h 3150465"/>
              <a:gd name="connsiteX96" fmla="*/ 4409440 w 7142480"/>
              <a:gd name="connsiteY96" fmla="*/ 40640 h 3150465"/>
              <a:gd name="connsiteX97" fmla="*/ 4429760 w 7142480"/>
              <a:gd name="connsiteY97" fmla="*/ 71120 h 3150465"/>
              <a:gd name="connsiteX98" fmla="*/ 4439920 w 7142480"/>
              <a:gd name="connsiteY98" fmla="*/ 193040 h 3150465"/>
              <a:gd name="connsiteX99" fmla="*/ 4450080 w 7142480"/>
              <a:gd name="connsiteY99" fmla="*/ 233680 h 3150465"/>
              <a:gd name="connsiteX100" fmla="*/ 4460240 w 7142480"/>
              <a:gd name="connsiteY100" fmla="*/ 284480 h 3150465"/>
              <a:gd name="connsiteX101" fmla="*/ 4429760 w 7142480"/>
              <a:gd name="connsiteY101" fmla="*/ 650240 h 3150465"/>
              <a:gd name="connsiteX102" fmla="*/ 4368800 w 7142480"/>
              <a:gd name="connsiteY102" fmla="*/ 731520 h 3150465"/>
              <a:gd name="connsiteX103" fmla="*/ 4318000 w 7142480"/>
              <a:gd name="connsiteY103" fmla="*/ 762000 h 3150465"/>
              <a:gd name="connsiteX104" fmla="*/ 4297680 w 7142480"/>
              <a:gd name="connsiteY104" fmla="*/ 792480 h 3150465"/>
              <a:gd name="connsiteX105" fmla="*/ 4287520 w 7142480"/>
              <a:gd name="connsiteY105" fmla="*/ 843280 h 3150465"/>
              <a:gd name="connsiteX106" fmla="*/ 4277360 w 7142480"/>
              <a:gd name="connsiteY106" fmla="*/ 873760 h 3150465"/>
              <a:gd name="connsiteX107" fmla="*/ 4267200 w 7142480"/>
              <a:gd name="connsiteY107" fmla="*/ 914400 h 3150465"/>
              <a:gd name="connsiteX108" fmla="*/ 4206240 w 7142480"/>
              <a:gd name="connsiteY108" fmla="*/ 955040 h 3150465"/>
              <a:gd name="connsiteX109" fmla="*/ 4175760 w 7142480"/>
              <a:gd name="connsiteY109" fmla="*/ 975360 h 3150465"/>
              <a:gd name="connsiteX110" fmla="*/ 4135120 w 7142480"/>
              <a:gd name="connsiteY110" fmla="*/ 1005840 h 3150465"/>
              <a:gd name="connsiteX111" fmla="*/ 4043680 w 7142480"/>
              <a:gd name="connsiteY111" fmla="*/ 1036320 h 3150465"/>
              <a:gd name="connsiteX112" fmla="*/ 3982720 w 7142480"/>
              <a:gd name="connsiteY112" fmla="*/ 1076960 h 3150465"/>
              <a:gd name="connsiteX113" fmla="*/ 3942080 w 7142480"/>
              <a:gd name="connsiteY113" fmla="*/ 1117600 h 3150465"/>
              <a:gd name="connsiteX114" fmla="*/ 3921760 w 7142480"/>
              <a:gd name="connsiteY114" fmla="*/ 1148080 h 3150465"/>
              <a:gd name="connsiteX115" fmla="*/ 3891280 w 7142480"/>
              <a:gd name="connsiteY115" fmla="*/ 1168400 h 3150465"/>
              <a:gd name="connsiteX116" fmla="*/ 3810000 w 7142480"/>
              <a:gd name="connsiteY116" fmla="*/ 1198880 h 3150465"/>
              <a:gd name="connsiteX117" fmla="*/ 3535680 w 7142480"/>
              <a:gd name="connsiteY117" fmla="*/ 1209040 h 3150465"/>
              <a:gd name="connsiteX118" fmla="*/ 3505200 w 7142480"/>
              <a:gd name="connsiteY118" fmla="*/ 1219200 h 3150465"/>
              <a:gd name="connsiteX119" fmla="*/ 3474720 w 7142480"/>
              <a:gd name="connsiteY119" fmla="*/ 1310640 h 3150465"/>
              <a:gd name="connsiteX120" fmla="*/ 3454400 w 7142480"/>
              <a:gd name="connsiteY120" fmla="*/ 1341120 h 3150465"/>
              <a:gd name="connsiteX121" fmla="*/ 3444240 w 7142480"/>
              <a:gd name="connsiteY121" fmla="*/ 1534160 h 3150465"/>
              <a:gd name="connsiteX122" fmla="*/ 3444240 w 7142480"/>
              <a:gd name="connsiteY122" fmla="*/ 1686560 h 3150465"/>
              <a:gd name="connsiteX123" fmla="*/ 3454400 w 7142480"/>
              <a:gd name="connsiteY123" fmla="*/ 1737360 h 3150465"/>
              <a:gd name="connsiteX124" fmla="*/ 3525520 w 7142480"/>
              <a:gd name="connsiteY124" fmla="*/ 1757680 h 3150465"/>
              <a:gd name="connsiteX125" fmla="*/ 3566160 w 7142480"/>
              <a:gd name="connsiteY125" fmla="*/ 1798320 h 3150465"/>
              <a:gd name="connsiteX126" fmla="*/ 3596640 w 7142480"/>
              <a:gd name="connsiteY126" fmla="*/ 1818640 h 3150465"/>
              <a:gd name="connsiteX127" fmla="*/ 3637280 w 7142480"/>
              <a:gd name="connsiteY127" fmla="*/ 1910080 h 3150465"/>
              <a:gd name="connsiteX128" fmla="*/ 3667760 w 7142480"/>
              <a:gd name="connsiteY128" fmla="*/ 1930400 h 3150465"/>
              <a:gd name="connsiteX129" fmla="*/ 3708400 w 7142480"/>
              <a:gd name="connsiteY129" fmla="*/ 1940560 h 3150465"/>
              <a:gd name="connsiteX130" fmla="*/ 3728720 w 7142480"/>
              <a:gd name="connsiteY130" fmla="*/ 2021840 h 3150465"/>
              <a:gd name="connsiteX131" fmla="*/ 3738880 w 7142480"/>
              <a:gd name="connsiteY131" fmla="*/ 2052320 h 3150465"/>
              <a:gd name="connsiteX132" fmla="*/ 3749040 w 7142480"/>
              <a:gd name="connsiteY132" fmla="*/ 2103120 h 3150465"/>
              <a:gd name="connsiteX133" fmla="*/ 3759200 w 7142480"/>
              <a:gd name="connsiteY133" fmla="*/ 2133600 h 3150465"/>
              <a:gd name="connsiteX134" fmla="*/ 3799840 w 7142480"/>
              <a:gd name="connsiteY134" fmla="*/ 2194560 h 3150465"/>
              <a:gd name="connsiteX135" fmla="*/ 3810000 w 7142480"/>
              <a:gd name="connsiteY135" fmla="*/ 2346960 h 3150465"/>
              <a:gd name="connsiteX136" fmla="*/ 3840480 w 7142480"/>
              <a:gd name="connsiteY136" fmla="*/ 2377440 h 3150465"/>
              <a:gd name="connsiteX137" fmla="*/ 3891280 w 7142480"/>
              <a:gd name="connsiteY137" fmla="*/ 2448560 h 3150465"/>
              <a:gd name="connsiteX138" fmla="*/ 3901440 w 7142480"/>
              <a:gd name="connsiteY138" fmla="*/ 2489200 h 3150465"/>
              <a:gd name="connsiteX139" fmla="*/ 3931920 w 7142480"/>
              <a:gd name="connsiteY139" fmla="*/ 2529840 h 3150465"/>
              <a:gd name="connsiteX140" fmla="*/ 4033520 w 7142480"/>
              <a:gd name="connsiteY140" fmla="*/ 2600960 h 3150465"/>
              <a:gd name="connsiteX141" fmla="*/ 4074160 w 7142480"/>
              <a:gd name="connsiteY141" fmla="*/ 2611120 h 3150465"/>
              <a:gd name="connsiteX142" fmla="*/ 4124960 w 7142480"/>
              <a:gd name="connsiteY142" fmla="*/ 2631440 h 3150465"/>
              <a:gd name="connsiteX143" fmla="*/ 4165600 w 7142480"/>
              <a:gd name="connsiteY143" fmla="*/ 2641600 h 3150465"/>
              <a:gd name="connsiteX144" fmla="*/ 4206240 w 7142480"/>
              <a:gd name="connsiteY144" fmla="*/ 2661920 h 3150465"/>
              <a:gd name="connsiteX145" fmla="*/ 4236720 w 7142480"/>
              <a:gd name="connsiteY145" fmla="*/ 2682240 h 3150465"/>
              <a:gd name="connsiteX146" fmla="*/ 4287520 w 7142480"/>
              <a:gd name="connsiteY146" fmla="*/ 2692400 h 3150465"/>
              <a:gd name="connsiteX147" fmla="*/ 4429760 w 7142480"/>
              <a:gd name="connsiteY147" fmla="*/ 2702560 h 3150465"/>
              <a:gd name="connsiteX148" fmla="*/ 4500880 w 7142480"/>
              <a:gd name="connsiteY148" fmla="*/ 2712720 h 3150465"/>
              <a:gd name="connsiteX149" fmla="*/ 4582160 w 7142480"/>
              <a:gd name="connsiteY149" fmla="*/ 2722880 h 3150465"/>
              <a:gd name="connsiteX150" fmla="*/ 4653280 w 7142480"/>
              <a:gd name="connsiteY150" fmla="*/ 2743200 h 3150465"/>
              <a:gd name="connsiteX151" fmla="*/ 4704080 w 7142480"/>
              <a:gd name="connsiteY151" fmla="*/ 2753360 h 3150465"/>
              <a:gd name="connsiteX152" fmla="*/ 4734560 w 7142480"/>
              <a:gd name="connsiteY152" fmla="*/ 2773680 h 3150465"/>
              <a:gd name="connsiteX153" fmla="*/ 4907280 w 7142480"/>
              <a:gd name="connsiteY153" fmla="*/ 2794000 h 3150465"/>
              <a:gd name="connsiteX154" fmla="*/ 5039360 w 7142480"/>
              <a:gd name="connsiteY154" fmla="*/ 2875280 h 3150465"/>
              <a:gd name="connsiteX155" fmla="*/ 5100320 w 7142480"/>
              <a:gd name="connsiteY155" fmla="*/ 2966720 h 3150465"/>
              <a:gd name="connsiteX156" fmla="*/ 5130800 w 7142480"/>
              <a:gd name="connsiteY156" fmla="*/ 2997200 h 3150465"/>
              <a:gd name="connsiteX157" fmla="*/ 5334000 w 7142480"/>
              <a:gd name="connsiteY157" fmla="*/ 3088640 h 3150465"/>
              <a:gd name="connsiteX158" fmla="*/ 5364480 w 7142480"/>
              <a:gd name="connsiteY158" fmla="*/ 3108960 h 3150465"/>
              <a:gd name="connsiteX159" fmla="*/ 5405120 w 7142480"/>
              <a:gd name="connsiteY159" fmla="*/ 3119120 h 3150465"/>
              <a:gd name="connsiteX160" fmla="*/ 5435600 w 7142480"/>
              <a:gd name="connsiteY160" fmla="*/ 3149600 h 3150465"/>
              <a:gd name="connsiteX161" fmla="*/ 5516880 w 7142480"/>
              <a:gd name="connsiteY161" fmla="*/ 3068320 h 3150465"/>
              <a:gd name="connsiteX162" fmla="*/ 5628640 w 7142480"/>
              <a:gd name="connsiteY162" fmla="*/ 2966720 h 3150465"/>
              <a:gd name="connsiteX163" fmla="*/ 5781040 w 7142480"/>
              <a:gd name="connsiteY163" fmla="*/ 2844800 h 3150465"/>
              <a:gd name="connsiteX164" fmla="*/ 6024880 w 7142480"/>
              <a:gd name="connsiteY164" fmla="*/ 2682240 h 3150465"/>
              <a:gd name="connsiteX165" fmla="*/ 6085840 w 7142480"/>
              <a:gd name="connsiteY165" fmla="*/ 2651760 h 3150465"/>
              <a:gd name="connsiteX166" fmla="*/ 6136640 w 7142480"/>
              <a:gd name="connsiteY166" fmla="*/ 2631440 h 3150465"/>
              <a:gd name="connsiteX167" fmla="*/ 6167120 w 7142480"/>
              <a:gd name="connsiteY167" fmla="*/ 2611120 h 3150465"/>
              <a:gd name="connsiteX168" fmla="*/ 6217920 w 7142480"/>
              <a:gd name="connsiteY168" fmla="*/ 2600960 h 3150465"/>
              <a:gd name="connsiteX169" fmla="*/ 6350000 w 7142480"/>
              <a:gd name="connsiteY169" fmla="*/ 2611120 h 3150465"/>
              <a:gd name="connsiteX170" fmla="*/ 6380480 w 7142480"/>
              <a:gd name="connsiteY170" fmla="*/ 2621280 h 3150465"/>
              <a:gd name="connsiteX171" fmla="*/ 6532880 w 7142480"/>
              <a:gd name="connsiteY171" fmla="*/ 2631440 h 3150465"/>
              <a:gd name="connsiteX172" fmla="*/ 6543040 w 7142480"/>
              <a:gd name="connsiteY172" fmla="*/ 2661920 h 3150465"/>
              <a:gd name="connsiteX173" fmla="*/ 6553200 w 7142480"/>
              <a:gd name="connsiteY173" fmla="*/ 2702560 h 3150465"/>
              <a:gd name="connsiteX174" fmla="*/ 6583680 w 7142480"/>
              <a:gd name="connsiteY174" fmla="*/ 2712720 h 3150465"/>
              <a:gd name="connsiteX175" fmla="*/ 6715760 w 7142480"/>
              <a:gd name="connsiteY175" fmla="*/ 2733040 h 3150465"/>
              <a:gd name="connsiteX176" fmla="*/ 6736080 w 7142480"/>
              <a:gd name="connsiteY176" fmla="*/ 2763520 h 3150465"/>
              <a:gd name="connsiteX177" fmla="*/ 6807200 w 7142480"/>
              <a:gd name="connsiteY177" fmla="*/ 2783840 h 3150465"/>
              <a:gd name="connsiteX178" fmla="*/ 6827520 w 7142480"/>
              <a:gd name="connsiteY178" fmla="*/ 2814320 h 3150465"/>
              <a:gd name="connsiteX179" fmla="*/ 6858000 w 7142480"/>
              <a:gd name="connsiteY179" fmla="*/ 2824480 h 3150465"/>
              <a:gd name="connsiteX180" fmla="*/ 6929120 w 7142480"/>
              <a:gd name="connsiteY180" fmla="*/ 2834640 h 3150465"/>
              <a:gd name="connsiteX181" fmla="*/ 7061200 w 7142480"/>
              <a:gd name="connsiteY181" fmla="*/ 2854960 h 3150465"/>
              <a:gd name="connsiteX182" fmla="*/ 7132320 w 7142480"/>
              <a:gd name="connsiteY182" fmla="*/ 2895600 h 3150465"/>
              <a:gd name="connsiteX183" fmla="*/ 7142480 w 7142480"/>
              <a:gd name="connsiteY183" fmla="*/ 2905760 h 31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7142480" h="3150465">
                <a:moveTo>
                  <a:pt x="0" y="1605280"/>
                </a:moveTo>
                <a:cubicBezTo>
                  <a:pt x="30480" y="1612053"/>
                  <a:pt x="61597" y="1616418"/>
                  <a:pt x="91440" y="1625600"/>
                </a:cubicBezTo>
                <a:cubicBezTo>
                  <a:pt x="107194" y="1630447"/>
                  <a:pt x="148347" y="1654396"/>
                  <a:pt x="162560" y="1666240"/>
                </a:cubicBezTo>
                <a:cubicBezTo>
                  <a:pt x="188624" y="1687960"/>
                  <a:pt x="203734" y="1709660"/>
                  <a:pt x="223520" y="1737360"/>
                </a:cubicBezTo>
                <a:cubicBezTo>
                  <a:pt x="230617" y="1747296"/>
                  <a:pt x="233238" y="1761782"/>
                  <a:pt x="243840" y="1767840"/>
                </a:cubicBezTo>
                <a:cubicBezTo>
                  <a:pt x="258833" y="1776408"/>
                  <a:pt x="277887" y="1773812"/>
                  <a:pt x="294640" y="1778000"/>
                </a:cubicBezTo>
                <a:cubicBezTo>
                  <a:pt x="305030" y="1780597"/>
                  <a:pt x="315541" y="1783371"/>
                  <a:pt x="325120" y="1788160"/>
                </a:cubicBezTo>
                <a:cubicBezTo>
                  <a:pt x="336042" y="1793621"/>
                  <a:pt x="345664" y="1801383"/>
                  <a:pt x="355600" y="1808480"/>
                </a:cubicBezTo>
                <a:cubicBezTo>
                  <a:pt x="369379" y="1818322"/>
                  <a:pt x="381094" y="1831387"/>
                  <a:pt x="396240" y="1838960"/>
                </a:cubicBezTo>
                <a:cubicBezTo>
                  <a:pt x="408729" y="1845205"/>
                  <a:pt x="423333" y="1845733"/>
                  <a:pt x="436880" y="1849120"/>
                </a:cubicBezTo>
                <a:cubicBezTo>
                  <a:pt x="453813" y="1862667"/>
                  <a:pt x="469085" y="1878603"/>
                  <a:pt x="487680" y="1889760"/>
                </a:cubicBezTo>
                <a:cubicBezTo>
                  <a:pt x="515008" y="1906157"/>
                  <a:pt x="548685" y="1912631"/>
                  <a:pt x="579120" y="1920240"/>
                </a:cubicBezTo>
                <a:cubicBezTo>
                  <a:pt x="650240" y="1916853"/>
                  <a:pt x="721525" y="1915993"/>
                  <a:pt x="792480" y="1910080"/>
                </a:cubicBezTo>
                <a:cubicBezTo>
                  <a:pt x="803153" y="1909191"/>
                  <a:pt x="812458" y="1902020"/>
                  <a:pt x="822960" y="1899920"/>
                </a:cubicBezTo>
                <a:cubicBezTo>
                  <a:pt x="858573" y="1892797"/>
                  <a:pt x="908530" y="1890505"/>
                  <a:pt x="944880" y="1879600"/>
                </a:cubicBezTo>
                <a:cubicBezTo>
                  <a:pt x="962349" y="1874359"/>
                  <a:pt x="978378" y="1865047"/>
                  <a:pt x="995680" y="1859280"/>
                </a:cubicBezTo>
                <a:cubicBezTo>
                  <a:pt x="1008927" y="1854864"/>
                  <a:pt x="1022894" y="1852956"/>
                  <a:pt x="1036320" y="1849120"/>
                </a:cubicBezTo>
                <a:cubicBezTo>
                  <a:pt x="1046618" y="1846178"/>
                  <a:pt x="1056184" y="1840375"/>
                  <a:pt x="1066800" y="1838960"/>
                </a:cubicBezTo>
                <a:cubicBezTo>
                  <a:pt x="1107223" y="1833570"/>
                  <a:pt x="1148189" y="1833303"/>
                  <a:pt x="1188720" y="1828800"/>
                </a:cubicBezTo>
                <a:cubicBezTo>
                  <a:pt x="1233560" y="1823818"/>
                  <a:pt x="1249958" y="1818571"/>
                  <a:pt x="1290320" y="1808480"/>
                </a:cubicBezTo>
                <a:cubicBezTo>
                  <a:pt x="1300480" y="1811867"/>
                  <a:pt x="1312437" y="1811950"/>
                  <a:pt x="1320800" y="1818640"/>
                </a:cubicBezTo>
                <a:cubicBezTo>
                  <a:pt x="1330335" y="1826268"/>
                  <a:pt x="1332486" y="1840486"/>
                  <a:pt x="1341120" y="1849120"/>
                </a:cubicBezTo>
                <a:cubicBezTo>
                  <a:pt x="1349754" y="1857754"/>
                  <a:pt x="1361440" y="1862667"/>
                  <a:pt x="1371600" y="1869440"/>
                </a:cubicBezTo>
                <a:cubicBezTo>
                  <a:pt x="1385147" y="1889760"/>
                  <a:pt x="1404517" y="1907232"/>
                  <a:pt x="1412240" y="1930400"/>
                </a:cubicBezTo>
                <a:cubicBezTo>
                  <a:pt x="1415627" y="1940560"/>
                  <a:pt x="1419458" y="1950582"/>
                  <a:pt x="1422400" y="1960880"/>
                </a:cubicBezTo>
                <a:cubicBezTo>
                  <a:pt x="1426236" y="1974306"/>
                  <a:pt x="1427657" y="1988445"/>
                  <a:pt x="1432560" y="2001520"/>
                </a:cubicBezTo>
                <a:cubicBezTo>
                  <a:pt x="1437878" y="2015701"/>
                  <a:pt x="1446914" y="2028239"/>
                  <a:pt x="1452880" y="2042160"/>
                </a:cubicBezTo>
                <a:cubicBezTo>
                  <a:pt x="1457099" y="2052004"/>
                  <a:pt x="1460443" y="2062250"/>
                  <a:pt x="1463040" y="2072640"/>
                </a:cubicBezTo>
                <a:cubicBezTo>
                  <a:pt x="1467228" y="2089393"/>
                  <a:pt x="1460989" y="2111229"/>
                  <a:pt x="1473200" y="2123440"/>
                </a:cubicBezTo>
                <a:cubicBezTo>
                  <a:pt x="1488346" y="2138586"/>
                  <a:pt x="1516338" y="2131879"/>
                  <a:pt x="1534160" y="2143760"/>
                </a:cubicBezTo>
                <a:lnTo>
                  <a:pt x="1564640" y="2164080"/>
                </a:lnTo>
                <a:cubicBezTo>
                  <a:pt x="1568027" y="2174240"/>
                  <a:pt x="1568859" y="2185649"/>
                  <a:pt x="1574800" y="2194560"/>
                </a:cubicBezTo>
                <a:cubicBezTo>
                  <a:pt x="1582770" y="2206515"/>
                  <a:pt x="1602591" y="2210925"/>
                  <a:pt x="1605280" y="2225040"/>
                </a:cubicBezTo>
                <a:cubicBezTo>
                  <a:pt x="1630166" y="2355690"/>
                  <a:pt x="1578764" y="2370004"/>
                  <a:pt x="1635760" y="2438400"/>
                </a:cubicBezTo>
                <a:cubicBezTo>
                  <a:pt x="1644958" y="2449438"/>
                  <a:pt x="1656080" y="2458720"/>
                  <a:pt x="1666240" y="2468880"/>
                </a:cubicBezTo>
                <a:cubicBezTo>
                  <a:pt x="1689301" y="2538064"/>
                  <a:pt x="1660274" y="2452970"/>
                  <a:pt x="1696720" y="2550160"/>
                </a:cubicBezTo>
                <a:cubicBezTo>
                  <a:pt x="1700480" y="2560188"/>
                  <a:pt x="1703120" y="2570612"/>
                  <a:pt x="1706880" y="2580640"/>
                </a:cubicBezTo>
                <a:cubicBezTo>
                  <a:pt x="1713284" y="2597717"/>
                  <a:pt x="1720427" y="2614507"/>
                  <a:pt x="1727200" y="2631440"/>
                </a:cubicBezTo>
                <a:cubicBezTo>
                  <a:pt x="1730587" y="2651760"/>
                  <a:pt x="1727139" y="2674514"/>
                  <a:pt x="1737360" y="2692400"/>
                </a:cubicBezTo>
                <a:cubicBezTo>
                  <a:pt x="1742673" y="2701699"/>
                  <a:pt x="1757450" y="2699963"/>
                  <a:pt x="1767840" y="2702560"/>
                </a:cubicBezTo>
                <a:cubicBezTo>
                  <a:pt x="1784593" y="2706748"/>
                  <a:pt x="1801887" y="2708532"/>
                  <a:pt x="1818640" y="2712720"/>
                </a:cubicBezTo>
                <a:cubicBezTo>
                  <a:pt x="1829030" y="2715317"/>
                  <a:pt x="1838730" y="2720283"/>
                  <a:pt x="1849120" y="2722880"/>
                </a:cubicBezTo>
                <a:cubicBezTo>
                  <a:pt x="1879411" y="2730453"/>
                  <a:pt x="1910080" y="2736427"/>
                  <a:pt x="1940560" y="2743200"/>
                </a:cubicBezTo>
                <a:cubicBezTo>
                  <a:pt x="2044459" y="2812466"/>
                  <a:pt x="1872710" y="2700990"/>
                  <a:pt x="2021840" y="2783840"/>
                </a:cubicBezTo>
                <a:cubicBezTo>
                  <a:pt x="2036642" y="2792064"/>
                  <a:pt x="2048608" y="2804609"/>
                  <a:pt x="2062480" y="2814320"/>
                </a:cubicBezTo>
                <a:cubicBezTo>
                  <a:pt x="2082487" y="2828325"/>
                  <a:pt x="2123440" y="2854960"/>
                  <a:pt x="2123440" y="2854960"/>
                </a:cubicBezTo>
                <a:cubicBezTo>
                  <a:pt x="2175701" y="2823603"/>
                  <a:pt x="2183406" y="2824566"/>
                  <a:pt x="2225040" y="2773680"/>
                </a:cubicBezTo>
                <a:cubicBezTo>
                  <a:pt x="2240505" y="2754779"/>
                  <a:pt x="2250424" y="2731790"/>
                  <a:pt x="2265680" y="2712720"/>
                </a:cubicBezTo>
                <a:cubicBezTo>
                  <a:pt x="2290153" y="2682129"/>
                  <a:pt x="2307646" y="2656429"/>
                  <a:pt x="2336800" y="2631440"/>
                </a:cubicBezTo>
                <a:cubicBezTo>
                  <a:pt x="2373730" y="2599786"/>
                  <a:pt x="2376450" y="2601455"/>
                  <a:pt x="2418080" y="2580640"/>
                </a:cubicBezTo>
                <a:cubicBezTo>
                  <a:pt x="2428240" y="2567093"/>
                  <a:pt x="2438718" y="2553779"/>
                  <a:pt x="2448560" y="2540000"/>
                </a:cubicBezTo>
                <a:cubicBezTo>
                  <a:pt x="2472189" y="2506920"/>
                  <a:pt x="2471728" y="2497224"/>
                  <a:pt x="2509520" y="2468880"/>
                </a:cubicBezTo>
                <a:cubicBezTo>
                  <a:pt x="2521637" y="2459793"/>
                  <a:pt x="2537835" y="2457363"/>
                  <a:pt x="2550160" y="2448560"/>
                </a:cubicBezTo>
                <a:cubicBezTo>
                  <a:pt x="2561852" y="2440209"/>
                  <a:pt x="2568685" y="2426050"/>
                  <a:pt x="2580640" y="2418080"/>
                </a:cubicBezTo>
                <a:cubicBezTo>
                  <a:pt x="2589551" y="2412139"/>
                  <a:pt x="2601541" y="2412709"/>
                  <a:pt x="2611120" y="2407920"/>
                </a:cubicBezTo>
                <a:cubicBezTo>
                  <a:pt x="2622042" y="2402459"/>
                  <a:pt x="2630678" y="2393061"/>
                  <a:pt x="2641600" y="2387600"/>
                </a:cubicBezTo>
                <a:cubicBezTo>
                  <a:pt x="2651179" y="2382811"/>
                  <a:pt x="2662718" y="2382641"/>
                  <a:pt x="2672080" y="2377440"/>
                </a:cubicBezTo>
                <a:cubicBezTo>
                  <a:pt x="2693428" y="2365580"/>
                  <a:pt x="2709872" y="2344523"/>
                  <a:pt x="2733040" y="2336800"/>
                </a:cubicBezTo>
                <a:cubicBezTo>
                  <a:pt x="2773601" y="2323280"/>
                  <a:pt x="2833352" y="2305351"/>
                  <a:pt x="2875280" y="2286000"/>
                </a:cubicBezTo>
                <a:cubicBezTo>
                  <a:pt x="2902783" y="2273306"/>
                  <a:pt x="2935141" y="2266779"/>
                  <a:pt x="2956560" y="2245360"/>
                </a:cubicBezTo>
                <a:cubicBezTo>
                  <a:pt x="2979030" y="2222890"/>
                  <a:pt x="2989230" y="2208705"/>
                  <a:pt x="3017520" y="2194560"/>
                </a:cubicBezTo>
                <a:cubicBezTo>
                  <a:pt x="3027099" y="2189771"/>
                  <a:pt x="3037840" y="2187787"/>
                  <a:pt x="3048000" y="2184400"/>
                </a:cubicBezTo>
                <a:cubicBezTo>
                  <a:pt x="3058160" y="2174240"/>
                  <a:pt x="3067571" y="2163271"/>
                  <a:pt x="3078480" y="2153920"/>
                </a:cubicBezTo>
                <a:cubicBezTo>
                  <a:pt x="3104808" y="2131354"/>
                  <a:pt x="3153849" y="2100287"/>
                  <a:pt x="3180080" y="2082800"/>
                </a:cubicBezTo>
                <a:lnTo>
                  <a:pt x="3210560" y="2062480"/>
                </a:lnTo>
                <a:cubicBezTo>
                  <a:pt x="3234987" y="1964772"/>
                  <a:pt x="3214124" y="2003542"/>
                  <a:pt x="3261360" y="1940560"/>
                </a:cubicBezTo>
                <a:cubicBezTo>
                  <a:pt x="3264747" y="1930400"/>
                  <a:pt x="3264664" y="1918307"/>
                  <a:pt x="3271520" y="1910080"/>
                </a:cubicBezTo>
                <a:cubicBezTo>
                  <a:pt x="3282360" y="1897071"/>
                  <a:pt x="3304051" y="1894466"/>
                  <a:pt x="3312160" y="1879600"/>
                </a:cubicBezTo>
                <a:cubicBezTo>
                  <a:pt x="3325533" y="1855083"/>
                  <a:pt x="3319991" y="1823299"/>
                  <a:pt x="3332480" y="1798320"/>
                </a:cubicBezTo>
                <a:cubicBezTo>
                  <a:pt x="3357589" y="1748101"/>
                  <a:pt x="3348011" y="1772048"/>
                  <a:pt x="3362960" y="1727200"/>
                </a:cubicBezTo>
                <a:cubicBezTo>
                  <a:pt x="3339959" y="1635198"/>
                  <a:pt x="3373461" y="1714585"/>
                  <a:pt x="3220720" y="1676400"/>
                </a:cubicBezTo>
                <a:cubicBezTo>
                  <a:pt x="3206781" y="1672915"/>
                  <a:pt x="3200400" y="1656080"/>
                  <a:pt x="3190240" y="1645920"/>
                </a:cubicBezTo>
                <a:cubicBezTo>
                  <a:pt x="3186853" y="1635760"/>
                  <a:pt x="3182180" y="1625942"/>
                  <a:pt x="3180080" y="1615440"/>
                </a:cubicBezTo>
                <a:cubicBezTo>
                  <a:pt x="3175384" y="1591958"/>
                  <a:pt x="3177974" y="1566872"/>
                  <a:pt x="3169920" y="1544320"/>
                </a:cubicBezTo>
                <a:cubicBezTo>
                  <a:pt x="3149092" y="1486001"/>
                  <a:pt x="3108589" y="1454771"/>
                  <a:pt x="3078480" y="1402080"/>
                </a:cubicBezTo>
                <a:cubicBezTo>
                  <a:pt x="3065684" y="1379686"/>
                  <a:pt x="3069460" y="1345267"/>
                  <a:pt x="3048000" y="1330960"/>
                </a:cubicBezTo>
                <a:cubicBezTo>
                  <a:pt x="3022483" y="1313949"/>
                  <a:pt x="2987040" y="1324187"/>
                  <a:pt x="2956560" y="1320800"/>
                </a:cubicBezTo>
                <a:cubicBezTo>
                  <a:pt x="2905095" y="1295067"/>
                  <a:pt x="2819547" y="1254907"/>
                  <a:pt x="2783840" y="1219200"/>
                </a:cubicBezTo>
                <a:cubicBezTo>
                  <a:pt x="2756747" y="1192107"/>
                  <a:pt x="2723814" y="1169801"/>
                  <a:pt x="2702560" y="1137920"/>
                </a:cubicBezTo>
                <a:lnTo>
                  <a:pt x="2661920" y="1076960"/>
                </a:lnTo>
                <a:lnTo>
                  <a:pt x="2641600" y="1046480"/>
                </a:lnTo>
                <a:cubicBezTo>
                  <a:pt x="2621280" y="1056640"/>
                  <a:pt x="2593242" y="1095863"/>
                  <a:pt x="2580640" y="1076960"/>
                </a:cubicBezTo>
                <a:cubicBezTo>
                  <a:pt x="2552163" y="1034244"/>
                  <a:pt x="2634239" y="938930"/>
                  <a:pt x="2651760" y="914400"/>
                </a:cubicBezTo>
                <a:cubicBezTo>
                  <a:pt x="2658533" y="883920"/>
                  <a:pt x="2665059" y="853384"/>
                  <a:pt x="2672080" y="822960"/>
                </a:cubicBezTo>
                <a:cubicBezTo>
                  <a:pt x="2675220" y="809354"/>
                  <a:pt x="2680117" y="796121"/>
                  <a:pt x="2682240" y="782320"/>
                </a:cubicBezTo>
                <a:cubicBezTo>
                  <a:pt x="2700807" y="661637"/>
                  <a:pt x="2675645" y="722103"/>
                  <a:pt x="2722880" y="619760"/>
                </a:cubicBezTo>
                <a:cubicBezTo>
                  <a:pt x="2732400" y="599133"/>
                  <a:pt x="2738400" y="575897"/>
                  <a:pt x="2753360" y="558800"/>
                </a:cubicBezTo>
                <a:cubicBezTo>
                  <a:pt x="2763333" y="547402"/>
                  <a:pt x="2781398" y="546881"/>
                  <a:pt x="2794000" y="538480"/>
                </a:cubicBezTo>
                <a:cubicBezTo>
                  <a:pt x="2832327" y="512928"/>
                  <a:pt x="2869790" y="485976"/>
                  <a:pt x="2905760" y="457200"/>
                </a:cubicBezTo>
                <a:cubicBezTo>
                  <a:pt x="2939627" y="430107"/>
                  <a:pt x="2971496" y="400308"/>
                  <a:pt x="3007360" y="375920"/>
                </a:cubicBezTo>
                <a:cubicBezTo>
                  <a:pt x="3148261" y="280107"/>
                  <a:pt x="3141676" y="293682"/>
                  <a:pt x="3281680" y="233680"/>
                </a:cubicBezTo>
                <a:cubicBezTo>
                  <a:pt x="3323447" y="215780"/>
                  <a:pt x="3461001" y="152252"/>
                  <a:pt x="3495040" y="142240"/>
                </a:cubicBezTo>
                <a:cubicBezTo>
                  <a:pt x="3552613" y="125307"/>
                  <a:pt x="3609863" y="107230"/>
                  <a:pt x="3667760" y="91440"/>
                </a:cubicBezTo>
                <a:cubicBezTo>
                  <a:pt x="3731436" y="74074"/>
                  <a:pt x="3867303" y="38789"/>
                  <a:pt x="3942080" y="30480"/>
                </a:cubicBezTo>
                <a:cubicBezTo>
                  <a:pt x="3996040" y="24484"/>
                  <a:pt x="4050521" y="24650"/>
                  <a:pt x="4104640" y="20320"/>
                </a:cubicBezTo>
                <a:cubicBezTo>
                  <a:pt x="4141238" y="17392"/>
                  <a:pt x="4238638" y="4840"/>
                  <a:pt x="4277360" y="0"/>
                </a:cubicBezTo>
                <a:cubicBezTo>
                  <a:pt x="4369765" y="9240"/>
                  <a:pt x="4364811" y="-12915"/>
                  <a:pt x="4409440" y="40640"/>
                </a:cubicBezTo>
                <a:cubicBezTo>
                  <a:pt x="4417257" y="50021"/>
                  <a:pt x="4422987" y="60960"/>
                  <a:pt x="4429760" y="71120"/>
                </a:cubicBezTo>
                <a:cubicBezTo>
                  <a:pt x="4433147" y="111760"/>
                  <a:pt x="4434862" y="152574"/>
                  <a:pt x="4439920" y="193040"/>
                </a:cubicBezTo>
                <a:cubicBezTo>
                  <a:pt x="4441652" y="206896"/>
                  <a:pt x="4447051" y="220049"/>
                  <a:pt x="4450080" y="233680"/>
                </a:cubicBezTo>
                <a:cubicBezTo>
                  <a:pt x="4453826" y="250537"/>
                  <a:pt x="4456853" y="267547"/>
                  <a:pt x="4460240" y="284480"/>
                </a:cubicBezTo>
                <a:cubicBezTo>
                  <a:pt x="4452690" y="533620"/>
                  <a:pt x="4511776" y="537468"/>
                  <a:pt x="4429760" y="650240"/>
                </a:cubicBezTo>
                <a:cubicBezTo>
                  <a:pt x="4409841" y="677629"/>
                  <a:pt x="4397840" y="714096"/>
                  <a:pt x="4368800" y="731520"/>
                </a:cubicBezTo>
                <a:lnTo>
                  <a:pt x="4318000" y="762000"/>
                </a:lnTo>
                <a:cubicBezTo>
                  <a:pt x="4311227" y="772160"/>
                  <a:pt x="4301967" y="781047"/>
                  <a:pt x="4297680" y="792480"/>
                </a:cubicBezTo>
                <a:cubicBezTo>
                  <a:pt x="4291617" y="808649"/>
                  <a:pt x="4291708" y="826527"/>
                  <a:pt x="4287520" y="843280"/>
                </a:cubicBezTo>
                <a:cubicBezTo>
                  <a:pt x="4284923" y="853670"/>
                  <a:pt x="4280302" y="863462"/>
                  <a:pt x="4277360" y="873760"/>
                </a:cubicBezTo>
                <a:cubicBezTo>
                  <a:pt x="4273524" y="887186"/>
                  <a:pt x="4274128" y="902276"/>
                  <a:pt x="4267200" y="914400"/>
                </a:cubicBezTo>
                <a:cubicBezTo>
                  <a:pt x="4244088" y="954846"/>
                  <a:pt x="4239215" y="938553"/>
                  <a:pt x="4206240" y="955040"/>
                </a:cubicBezTo>
                <a:cubicBezTo>
                  <a:pt x="4195318" y="960501"/>
                  <a:pt x="4185696" y="968263"/>
                  <a:pt x="4175760" y="975360"/>
                </a:cubicBezTo>
                <a:cubicBezTo>
                  <a:pt x="4161981" y="985202"/>
                  <a:pt x="4150495" y="998744"/>
                  <a:pt x="4135120" y="1005840"/>
                </a:cubicBezTo>
                <a:cubicBezTo>
                  <a:pt x="4105948" y="1019304"/>
                  <a:pt x="4070413" y="1018498"/>
                  <a:pt x="4043680" y="1036320"/>
                </a:cubicBezTo>
                <a:cubicBezTo>
                  <a:pt x="4023360" y="1049867"/>
                  <a:pt x="3999989" y="1059691"/>
                  <a:pt x="3982720" y="1076960"/>
                </a:cubicBezTo>
                <a:cubicBezTo>
                  <a:pt x="3969173" y="1090507"/>
                  <a:pt x="3954548" y="1103054"/>
                  <a:pt x="3942080" y="1117600"/>
                </a:cubicBezTo>
                <a:cubicBezTo>
                  <a:pt x="3934133" y="1126871"/>
                  <a:pt x="3930394" y="1139446"/>
                  <a:pt x="3921760" y="1148080"/>
                </a:cubicBezTo>
                <a:cubicBezTo>
                  <a:pt x="3913126" y="1156714"/>
                  <a:pt x="3901882" y="1162342"/>
                  <a:pt x="3891280" y="1168400"/>
                </a:cubicBezTo>
                <a:cubicBezTo>
                  <a:pt x="3867598" y="1181933"/>
                  <a:pt x="3838184" y="1197062"/>
                  <a:pt x="3810000" y="1198880"/>
                </a:cubicBezTo>
                <a:cubicBezTo>
                  <a:pt x="3718687" y="1204771"/>
                  <a:pt x="3627120" y="1205653"/>
                  <a:pt x="3535680" y="1209040"/>
                </a:cubicBezTo>
                <a:cubicBezTo>
                  <a:pt x="3525520" y="1212427"/>
                  <a:pt x="3513563" y="1212510"/>
                  <a:pt x="3505200" y="1219200"/>
                </a:cubicBezTo>
                <a:cubicBezTo>
                  <a:pt x="3473719" y="1244384"/>
                  <a:pt x="3486438" y="1275486"/>
                  <a:pt x="3474720" y="1310640"/>
                </a:cubicBezTo>
                <a:cubicBezTo>
                  <a:pt x="3470859" y="1322224"/>
                  <a:pt x="3461173" y="1330960"/>
                  <a:pt x="3454400" y="1341120"/>
                </a:cubicBezTo>
                <a:cubicBezTo>
                  <a:pt x="3451013" y="1405467"/>
                  <a:pt x="3449378" y="1469929"/>
                  <a:pt x="3444240" y="1534160"/>
                </a:cubicBezTo>
                <a:cubicBezTo>
                  <a:pt x="3434962" y="1650132"/>
                  <a:pt x="3422986" y="1537783"/>
                  <a:pt x="3444240" y="1686560"/>
                </a:cubicBezTo>
                <a:cubicBezTo>
                  <a:pt x="3446682" y="1703655"/>
                  <a:pt x="3441404" y="1725988"/>
                  <a:pt x="3454400" y="1737360"/>
                </a:cubicBezTo>
                <a:cubicBezTo>
                  <a:pt x="3472955" y="1753596"/>
                  <a:pt x="3501813" y="1750907"/>
                  <a:pt x="3525520" y="1757680"/>
                </a:cubicBezTo>
                <a:cubicBezTo>
                  <a:pt x="3539067" y="1771227"/>
                  <a:pt x="3551614" y="1785852"/>
                  <a:pt x="3566160" y="1798320"/>
                </a:cubicBezTo>
                <a:cubicBezTo>
                  <a:pt x="3575431" y="1806267"/>
                  <a:pt x="3589543" y="1808704"/>
                  <a:pt x="3596640" y="1818640"/>
                </a:cubicBezTo>
                <a:cubicBezTo>
                  <a:pt x="3628123" y="1862716"/>
                  <a:pt x="3604205" y="1870390"/>
                  <a:pt x="3637280" y="1910080"/>
                </a:cubicBezTo>
                <a:cubicBezTo>
                  <a:pt x="3645097" y="1919461"/>
                  <a:pt x="3656537" y="1925590"/>
                  <a:pt x="3667760" y="1930400"/>
                </a:cubicBezTo>
                <a:cubicBezTo>
                  <a:pt x="3680595" y="1935901"/>
                  <a:pt x="3694853" y="1937173"/>
                  <a:pt x="3708400" y="1940560"/>
                </a:cubicBezTo>
                <a:cubicBezTo>
                  <a:pt x="3731624" y="2010233"/>
                  <a:pt x="3704199" y="1923757"/>
                  <a:pt x="3728720" y="2021840"/>
                </a:cubicBezTo>
                <a:cubicBezTo>
                  <a:pt x="3731317" y="2032230"/>
                  <a:pt x="3736283" y="2041930"/>
                  <a:pt x="3738880" y="2052320"/>
                </a:cubicBezTo>
                <a:cubicBezTo>
                  <a:pt x="3743068" y="2069073"/>
                  <a:pt x="3744852" y="2086367"/>
                  <a:pt x="3749040" y="2103120"/>
                </a:cubicBezTo>
                <a:cubicBezTo>
                  <a:pt x="3751637" y="2113510"/>
                  <a:pt x="3753999" y="2124238"/>
                  <a:pt x="3759200" y="2133600"/>
                </a:cubicBezTo>
                <a:cubicBezTo>
                  <a:pt x="3771060" y="2154948"/>
                  <a:pt x="3799840" y="2194560"/>
                  <a:pt x="3799840" y="2194560"/>
                </a:cubicBezTo>
                <a:cubicBezTo>
                  <a:pt x="3803227" y="2245360"/>
                  <a:pt x="3798955" y="2297260"/>
                  <a:pt x="3810000" y="2346960"/>
                </a:cubicBezTo>
                <a:cubicBezTo>
                  <a:pt x="3813117" y="2360986"/>
                  <a:pt x="3831129" y="2366531"/>
                  <a:pt x="3840480" y="2377440"/>
                </a:cubicBezTo>
                <a:cubicBezTo>
                  <a:pt x="3859383" y="2399494"/>
                  <a:pt x="3875198" y="2424438"/>
                  <a:pt x="3891280" y="2448560"/>
                </a:cubicBezTo>
                <a:cubicBezTo>
                  <a:pt x="3894667" y="2462107"/>
                  <a:pt x="3895195" y="2476711"/>
                  <a:pt x="3901440" y="2489200"/>
                </a:cubicBezTo>
                <a:cubicBezTo>
                  <a:pt x="3909013" y="2504346"/>
                  <a:pt x="3920900" y="2516983"/>
                  <a:pt x="3931920" y="2529840"/>
                </a:cubicBezTo>
                <a:cubicBezTo>
                  <a:pt x="3962834" y="2565907"/>
                  <a:pt x="3985788" y="2579264"/>
                  <a:pt x="4033520" y="2600960"/>
                </a:cubicBezTo>
                <a:cubicBezTo>
                  <a:pt x="4046232" y="2606738"/>
                  <a:pt x="4060913" y="2606704"/>
                  <a:pt x="4074160" y="2611120"/>
                </a:cubicBezTo>
                <a:cubicBezTo>
                  <a:pt x="4091462" y="2616887"/>
                  <a:pt x="4107658" y="2625673"/>
                  <a:pt x="4124960" y="2631440"/>
                </a:cubicBezTo>
                <a:cubicBezTo>
                  <a:pt x="4138207" y="2635856"/>
                  <a:pt x="4152525" y="2636697"/>
                  <a:pt x="4165600" y="2641600"/>
                </a:cubicBezTo>
                <a:cubicBezTo>
                  <a:pt x="4179781" y="2646918"/>
                  <a:pt x="4193090" y="2654406"/>
                  <a:pt x="4206240" y="2661920"/>
                </a:cubicBezTo>
                <a:cubicBezTo>
                  <a:pt x="4216842" y="2667978"/>
                  <a:pt x="4225287" y="2677953"/>
                  <a:pt x="4236720" y="2682240"/>
                </a:cubicBezTo>
                <a:cubicBezTo>
                  <a:pt x="4252889" y="2688303"/>
                  <a:pt x="4270346" y="2690592"/>
                  <a:pt x="4287520" y="2692400"/>
                </a:cubicBezTo>
                <a:cubicBezTo>
                  <a:pt x="4334793" y="2697376"/>
                  <a:pt x="4382440" y="2698053"/>
                  <a:pt x="4429760" y="2702560"/>
                </a:cubicBezTo>
                <a:cubicBezTo>
                  <a:pt x="4453599" y="2704830"/>
                  <a:pt x="4477143" y="2709555"/>
                  <a:pt x="4500880" y="2712720"/>
                </a:cubicBezTo>
                <a:lnTo>
                  <a:pt x="4582160" y="2722880"/>
                </a:lnTo>
                <a:cubicBezTo>
                  <a:pt x="4605867" y="2729653"/>
                  <a:pt x="4629361" y="2737220"/>
                  <a:pt x="4653280" y="2743200"/>
                </a:cubicBezTo>
                <a:cubicBezTo>
                  <a:pt x="4670033" y="2747388"/>
                  <a:pt x="4687911" y="2747297"/>
                  <a:pt x="4704080" y="2753360"/>
                </a:cubicBezTo>
                <a:cubicBezTo>
                  <a:pt x="4715513" y="2757647"/>
                  <a:pt x="4722586" y="2771285"/>
                  <a:pt x="4734560" y="2773680"/>
                </a:cubicBezTo>
                <a:cubicBezTo>
                  <a:pt x="4791405" y="2785049"/>
                  <a:pt x="4849707" y="2787227"/>
                  <a:pt x="4907280" y="2794000"/>
                </a:cubicBezTo>
                <a:cubicBezTo>
                  <a:pt x="4966355" y="2823538"/>
                  <a:pt x="4994688" y="2830608"/>
                  <a:pt x="5039360" y="2875280"/>
                </a:cubicBezTo>
                <a:cubicBezTo>
                  <a:pt x="5072967" y="2908887"/>
                  <a:pt x="5071299" y="2928025"/>
                  <a:pt x="5100320" y="2966720"/>
                </a:cubicBezTo>
                <a:cubicBezTo>
                  <a:pt x="5108941" y="2978215"/>
                  <a:pt x="5120640" y="2987040"/>
                  <a:pt x="5130800" y="2997200"/>
                </a:cubicBezTo>
                <a:cubicBezTo>
                  <a:pt x="5169969" y="3134292"/>
                  <a:pt x="5121642" y="3048191"/>
                  <a:pt x="5334000" y="3088640"/>
                </a:cubicBezTo>
                <a:cubicBezTo>
                  <a:pt x="5345995" y="3090925"/>
                  <a:pt x="5353257" y="3104150"/>
                  <a:pt x="5364480" y="3108960"/>
                </a:cubicBezTo>
                <a:cubicBezTo>
                  <a:pt x="5377315" y="3114461"/>
                  <a:pt x="5391573" y="3115733"/>
                  <a:pt x="5405120" y="3119120"/>
                </a:cubicBezTo>
                <a:cubicBezTo>
                  <a:pt x="5415280" y="3129280"/>
                  <a:pt x="5422519" y="3155546"/>
                  <a:pt x="5435600" y="3149600"/>
                </a:cubicBezTo>
                <a:cubicBezTo>
                  <a:pt x="5470481" y="3133745"/>
                  <a:pt x="5487445" y="3092849"/>
                  <a:pt x="5516880" y="3068320"/>
                </a:cubicBezTo>
                <a:cubicBezTo>
                  <a:pt x="5662039" y="2947354"/>
                  <a:pt x="5499562" y="3085869"/>
                  <a:pt x="5628640" y="2966720"/>
                </a:cubicBezTo>
                <a:cubicBezTo>
                  <a:pt x="5747076" y="2857394"/>
                  <a:pt x="5668299" y="2931918"/>
                  <a:pt x="5781040" y="2844800"/>
                </a:cubicBezTo>
                <a:cubicBezTo>
                  <a:pt x="5996755" y="2678111"/>
                  <a:pt x="5854883" y="2761572"/>
                  <a:pt x="6024880" y="2682240"/>
                </a:cubicBezTo>
                <a:cubicBezTo>
                  <a:pt x="6045467" y="2672633"/>
                  <a:pt x="6065158" y="2661161"/>
                  <a:pt x="6085840" y="2651760"/>
                </a:cubicBezTo>
                <a:cubicBezTo>
                  <a:pt x="6102443" y="2644213"/>
                  <a:pt x="6120328" y="2639596"/>
                  <a:pt x="6136640" y="2631440"/>
                </a:cubicBezTo>
                <a:cubicBezTo>
                  <a:pt x="6147562" y="2625979"/>
                  <a:pt x="6155687" y="2615407"/>
                  <a:pt x="6167120" y="2611120"/>
                </a:cubicBezTo>
                <a:cubicBezTo>
                  <a:pt x="6183289" y="2605057"/>
                  <a:pt x="6200987" y="2604347"/>
                  <a:pt x="6217920" y="2600960"/>
                </a:cubicBezTo>
                <a:cubicBezTo>
                  <a:pt x="6261947" y="2604347"/>
                  <a:pt x="6306184" y="2605643"/>
                  <a:pt x="6350000" y="2611120"/>
                </a:cubicBezTo>
                <a:cubicBezTo>
                  <a:pt x="6360627" y="2612448"/>
                  <a:pt x="6369836" y="2620097"/>
                  <a:pt x="6380480" y="2621280"/>
                </a:cubicBezTo>
                <a:cubicBezTo>
                  <a:pt x="6431081" y="2626902"/>
                  <a:pt x="6482080" y="2628053"/>
                  <a:pt x="6532880" y="2631440"/>
                </a:cubicBezTo>
                <a:cubicBezTo>
                  <a:pt x="6536267" y="2641600"/>
                  <a:pt x="6540098" y="2651622"/>
                  <a:pt x="6543040" y="2661920"/>
                </a:cubicBezTo>
                <a:cubicBezTo>
                  <a:pt x="6546876" y="2675346"/>
                  <a:pt x="6544477" y="2691656"/>
                  <a:pt x="6553200" y="2702560"/>
                </a:cubicBezTo>
                <a:cubicBezTo>
                  <a:pt x="6559890" y="2710923"/>
                  <a:pt x="6573382" y="2709778"/>
                  <a:pt x="6583680" y="2712720"/>
                </a:cubicBezTo>
                <a:cubicBezTo>
                  <a:pt x="6639674" y="2728718"/>
                  <a:pt x="6642064" y="2724852"/>
                  <a:pt x="6715760" y="2733040"/>
                </a:cubicBezTo>
                <a:cubicBezTo>
                  <a:pt x="6722533" y="2743200"/>
                  <a:pt x="6726545" y="2755892"/>
                  <a:pt x="6736080" y="2763520"/>
                </a:cubicBezTo>
                <a:cubicBezTo>
                  <a:pt x="6742705" y="2768820"/>
                  <a:pt x="6804545" y="2783176"/>
                  <a:pt x="6807200" y="2783840"/>
                </a:cubicBezTo>
                <a:cubicBezTo>
                  <a:pt x="6813973" y="2794000"/>
                  <a:pt x="6817985" y="2806692"/>
                  <a:pt x="6827520" y="2814320"/>
                </a:cubicBezTo>
                <a:cubicBezTo>
                  <a:pt x="6835883" y="2821010"/>
                  <a:pt x="6847498" y="2822380"/>
                  <a:pt x="6858000" y="2824480"/>
                </a:cubicBezTo>
                <a:cubicBezTo>
                  <a:pt x="6881482" y="2829176"/>
                  <a:pt x="6905451" y="2830999"/>
                  <a:pt x="6929120" y="2834640"/>
                </a:cubicBezTo>
                <a:cubicBezTo>
                  <a:pt x="7112380" y="2862834"/>
                  <a:pt x="6854975" y="2825499"/>
                  <a:pt x="7061200" y="2854960"/>
                </a:cubicBezTo>
                <a:cubicBezTo>
                  <a:pt x="7094949" y="2871835"/>
                  <a:pt x="7103599" y="2874059"/>
                  <a:pt x="7132320" y="2895600"/>
                </a:cubicBezTo>
                <a:cubicBezTo>
                  <a:pt x="7136152" y="2898474"/>
                  <a:pt x="7139093" y="2902373"/>
                  <a:pt x="7142480" y="29057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8545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855785" y="4724265"/>
            <a:ext cx="7452946" cy="618106"/>
          </a:xfrm>
        </p:spPr>
        <p:txBody>
          <a:bodyPr/>
          <a:lstStyle/>
          <a:p>
            <a:pPr eaLnBrk="1" hangingPunct="1"/>
            <a:r>
              <a:rPr lang="en-GB" altLang="en-US" sz="2800" dirty="0"/>
              <a:t>Now we have a new way to train a very deep neural networks…</a:t>
            </a:r>
          </a:p>
        </p:txBody>
      </p:sp>
      <p:pic>
        <p:nvPicPr>
          <p:cNvPr id="624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630115" y="147204"/>
            <a:ext cx="7678616" cy="61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800" b="0" kern="0" dirty="0"/>
              <a:t>In the past, we rarely use a very deep network</a:t>
            </a:r>
          </a:p>
        </p:txBody>
      </p:sp>
    </p:spTree>
    <p:extLst>
      <p:ext uri="{BB962C8B-B14F-4D97-AF65-F5344CB8AC3E}">
        <p14:creationId xmlns:p14="http://schemas.microsoft.com/office/powerpoint/2010/main" val="1602444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FA93-A148-4596-944B-915A62306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Deep learning in a nutshell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eaLnBrk="1" hangingPunct="1"/>
            <a:r>
              <a:rPr lang="en-US" altLang="en-US" sz="2400" dirty="0">
                <a:solidFill>
                  <a:srgbClr val="0033CC"/>
                </a:solidFill>
              </a:rPr>
              <a:t>“Regular" neural networks </a:t>
            </a:r>
            <a:r>
              <a:rPr lang="en-US" altLang="en-US" sz="2400" dirty="0"/>
              <a:t>usually have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</a:rPr>
              <a:t>one to two hidden layers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are used for </a:t>
            </a:r>
            <a:r>
              <a:rPr lang="en-US" altLang="en-US" sz="2400" dirty="0">
                <a:solidFill>
                  <a:srgbClr val="FF0000"/>
                </a:solidFill>
              </a:rPr>
              <a:t>SUPERVISED </a:t>
            </a:r>
            <a:r>
              <a:rPr lang="en-US" altLang="en-US" sz="2400" dirty="0"/>
              <a:t>learning.</a:t>
            </a:r>
          </a:p>
        </p:txBody>
      </p:sp>
      <p:sp>
        <p:nvSpPr>
          <p:cNvPr id="6148" name="Content Placeholder 3"/>
          <p:cNvSpPr>
            <a:spLocks noGrp="1"/>
          </p:cNvSpPr>
          <p:nvPr>
            <p:ph sz="half" idx="2"/>
          </p:nvPr>
        </p:nvSpPr>
        <p:spPr>
          <a:xfrm>
            <a:off x="4937405" y="918653"/>
            <a:ext cx="3810000" cy="5257800"/>
          </a:xfrm>
        </p:spPr>
        <p:txBody>
          <a:bodyPr/>
          <a:lstStyle/>
          <a:p>
            <a:pPr marL="0" indent="0" eaLnBrk="1" hangingPunct="1"/>
            <a:r>
              <a:rPr lang="en-US" altLang="en-US" sz="2400" dirty="0">
                <a:solidFill>
                  <a:srgbClr val="0033CC"/>
                </a:solidFill>
              </a:rPr>
              <a:t>“Deep” neural networks </a:t>
            </a:r>
            <a:r>
              <a:rPr lang="en-US" altLang="en-US" sz="2400" dirty="0"/>
              <a:t>have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</a:rPr>
              <a:t>more hidden layers</a:t>
            </a:r>
            <a:r>
              <a:rPr lang="en-US" altLang="en-US" sz="2400" dirty="0"/>
              <a:t>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can be used for </a:t>
            </a:r>
            <a:r>
              <a:rPr lang="en-US" altLang="en-US" sz="2400" dirty="0">
                <a:solidFill>
                  <a:srgbClr val="FF0000"/>
                </a:solidFill>
              </a:rPr>
              <a:t>both UNSUPERVISED and SUPERVISED </a:t>
            </a:r>
            <a:r>
              <a:rPr lang="en-US" altLang="en-US" sz="2400" dirty="0"/>
              <a:t>learning.</a:t>
            </a:r>
          </a:p>
        </p:txBody>
      </p:sp>
      <p:pic>
        <p:nvPicPr>
          <p:cNvPr id="6149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2" y="4107136"/>
            <a:ext cx="51720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6625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198438" y="304801"/>
            <a:ext cx="8864600" cy="477756"/>
          </a:xfrm>
        </p:spPr>
        <p:txBody>
          <a:bodyPr/>
          <a:lstStyle/>
          <a:p>
            <a:pPr eaLnBrk="1" hangingPunct="1"/>
            <a:r>
              <a:rPr lang="en-GB" altLang="en-US" sz="3200" dirty="0"/>
              <a:t>The new way to train multi-layer NNs…</a:t>
            </a:r>
          </a:p>
        </p:txBody>
      </p:sp>
      <p:pic>
        <p:nvPicPr>
          <p:cNvPr id="634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704850" y="4033838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727200" y="1574800"/>
            <a:ext cx="1320800" cy="230663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277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198438" y="304800"/>
            <a:ext cx="8864600" cy="519113"/>
          </a:xfrm>
        </p:spPr>
        <p:txBody>
          <a:bodyPr/>
          <a:lstStyle/>
          <a:p>
            <a:pPr eaLnBrk="1" hangingPunct="1"/>
            <a:r>
              <a:rPr lang="en-GB" altLang="en-US" sz="2800" dirty="0"/>
              <a:t>The new way to train multi-layer NNs…</a:t>
            </a: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704850" y="4033838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916238" y="1574800"/>
            <a:ext cx="1320800" cy="230663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52600" y="4632325"/>
            <a:ext cx="3317875" cy="7223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</p:spTree>
    <p:extLst>
      <p:ext uri="{BB962C8B-B14F-4D97-AF65-F5344CB8AC3E}">
        <p14:creationId xmlns:p14="http://schemas.microsoft.com/office/powerpoint/2010/main" val="2072011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198438" y="304801"/>
            <a:ext cx="8864600" cy="488950"/>
          </a:xfrm>
        </p:spPr>
        <p:txBody>
          <a:bodyPr/>
          <a:lstStyle/>
          <a:p>
            <a:pPr eaLnBrk="1" hangingPunct="1"/>
            <a:r>
              <a:rPr lang="en-GB" altLang="en-US" sz="3200" dirty="0"/>
              <a:t>The new way to train multi-layer NNs…</a:t>
            </a:r>
          </a:p>
        </p:txBody>
      </p:sp>
      <p:pic>
        <p:nvPicPr>
          <p:cNvPr id="655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704850" y="4033838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52600" y="4632325"/>
            <a:ext cx="3317875" cy="7223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3184525" y="5273675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67200" y="1727200"/>
            <a:ext cx="1320800" cy="230663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272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198438" y="304800"/>
            <a:ext cx="8864600" cy="520287"/>
          </a:xfrm>
        </p:spPr>
        <p:txBody>
          <a:bodyPr/>
          <a:lstStyle/>
          <a:p>
            <a:pPr eaLnBrk="1" hangingPunct="1"/>
            <a:r>
              <a:rPr lang="en-GB" altLang="en-US" sz="2800" dirty="0"/>
              <a:t>The new way to train multi-layer NNs…</a:t>
            </a:r>
          </a:p>
        </p:txBody>
      </p:sp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704850" y="4033838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52600" y="4632325"/>
            <a:ext cx="3317875" cy="7223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3184525" y="5273675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588000" y="1717675"/>
            <a:ext cx="1320800" cy="2305050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3814763" y="5770563"/>
            <a:ext cx="3317875" cy="7223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</p:spTree>
    <p:extLst>
      <p:ext uri="{BB962C8B-B14F-4D97-AF65-F5344CB8AC3E}">
        <p14:creationId xmlns:p14="http://schemas.microsoft.com/office/powerpoint/2010/main" val="34196996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>
          <a:xfrm>
            <a:off x="198438" y="304801"/>
            <a:ext cx="8864600" cy="375684"/>
          </a:xfrm>
        </p:spPr>
        <p:txBody>
          <a:bodyPr/>
          <a:lstStyle/>
          <a:p>
            <a:pPr eaLnBrk="1" hangingPunct="1"/>
            <a:r>
              <a:rPr lang="en-GB" altLang="en-US" sz="3200" dirty="0"/>
              <a:t>The new way to train multi-layer NNs…</a:t>
            </a: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704850" y="4033838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52600" y="4632325"/>
            <a:ext cx="3317875" cy="7223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3184525" y="5273675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807200" y="1706563"/>
            <a:ext cx="1320800" cy="2306637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3814763" y="5770563"/>
            <a:ext cx="3317875" cy="7223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5473700" y="6257925"/>
            <a:ext cx="3317875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finally this layer</a:t>
            </a:r>
          </a:p>
        </p:txBody>
      </p:sp>
    </p:spTree>
    <p:extLst>
      <p:ext uri="{BB962C8B-B14F-4D97-AF65-F5344CB8AC3E}">
        <p14:creationId xmlns:p14="http://schemas.microsoft.com/office/powerpoint/2010/main" val="42089370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233363" y="182563"/>
            <a:ext cx="8864600" cy="626612"/>
          </a:xfrm>
        </p:spPr>
        <p:txBody>
          <a:bodyPr/>
          <a:lstStyle/>
          <a:p>
            <a:pPr eaLnBrk="1" hangingPunct="1"/>
            <a:r>
              <a:rPr lang="en-GB" altLang="en-US" sz="2800" dirty="0"/>
              <a:t>The new way to train multi-layer NNs…</a:t>
            </a:r>
          </a:p>
        </p:txBody>
      </p:sp>
      <p:pic>
        <p:nvPicPr>
          <p:cNvPr id="686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679930" y="4414557"/>
            <a:ext cx="7906924" cy="148431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x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i="1" kern="0" dirty="0"/>
              <a:t>EACH of non-output layers is trained to be an </a:t>
            </a:r>
            <a:r>
              <a:rPr lang="en-GB" altLang="en-US" i="1" kern="0" dirty="0"/>
              <a:t>auto-encoder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727200" y="1574800"/>
            <a:ext cx="1320800" cy="230663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755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363" y="884629"/>
            <a:ext cx="7690307" cy="949924"/>
          </a:xfr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/>
          <a:lstStyle/>
          <a:p>
            <a:pPr eaLnBrk="1" hangingPunct="1">
              <a:defRPr/>
            </a:pPr>
            <a:br>
              <a:rPr lang="en-US" sz="2400" dirty="0"/>
            </a:br>
            <a:r>
              <a:rPr lang="en-GB" sz="2000" b="1" i="1" dirty="0">
                <a:solidFill>
                  <a:srgbClr val="C00000"/>
                </a:solidFill>
              </a:rPr>
              <a:t>A</a:t>
            </a:r>
            <a:r>
              <a:rPr lang="en-GB" altLang="en-US" sz="2000" b="1" i="1" dirty="0">
                <a:solidFill>
                  <a:srgbClr val="C00000"/>
                </a:solidFill>
              </a:rPr>
              <a:t>uto-encoder</a:t>
            </a:r>
            <a:r>
              <a:rPr lang="en-GB" altLang="en-US" sz="2000" i="1" dirty="0"/>
              <a:t> is a neural network </a:t>
            </a:r>
            <a:r>
              <a:rPr lang="en-US" sz="2000" dirty="0"/>
              <a:t>with the output layer having the same number of neurons as the input layer. </a:t>
            </a:r>
            <a:br>
              <a:rPr lang="en-GB" sz="2400" b="1" u="sng" dirty="0">
                <a:solidFill>
                  <a:schemeClr val="accent2">
                    <a:lumMod val="50000"/>
                  </a:schemeClr>
                </a:solidFill>
              </a:rPr>
            </a:br>
            <a:endParaRPr lang="en-GB" sz="2400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65408" y="88989"/>
            <a:ext cx="8864600" cy="6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800" b="0" dirty="0">
                <a:solidFill>
                  <a:schemeClr val="tx1"/>
                </a:solidFill>
              </a:rPr>
              <a:t>A</a:t>
            </a:r>
            <a:r>
              <a:rPr lang="en-GB" altLang="en-US" sz="2800" b="0" dirty="0">
                <a:solidFill>
                  <a:schemeClr val="tx1"/>
                </a:solidFill>
              </a:rPr>
              <a:t>uto-encoder</a:t>
            </a:r>
            <a:endParaRPr lang="en-GB" altLang="en-US" sz="2800" b="0" kern="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24" y="2670315"/>
            <a:ext cx="6746273" cy="302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33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altLang="en-US" sz="3200" dirty="0">
                <a:solidFill>
                  <a:schemeClr val="tx1"/>
                </a:solidFill>
              </a:rPr>
              <a:t>uto-encoder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726846" y="1152568"/>
            <a:ext cx="8013117" cy="165867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br>
              <a:rPr lang="en-US" sz="2400" b="0" kern="0" dirty="0"/>
            </a:br>
            <a:r>
              <a:rPr lang="en-US" sz="2400" b="0" kern="0" dirty="0"/>
              <a:t>The purpose of using </a:t>
            </a:r>
            <a:r>
              <a:rPr lang="en-GB" sz="2000" b="1" i="1" kern="0" dirty="0">
                <a:solidFill>
                  <a:srgbClr val="C00000"/>
                </a:solidFill>
              </a:rPr>
              <a:t>A</a:t>
            </a:r>
            <a:r>
              <a:rPr lang="en-GB" altLang="en-US" sz="2000" b="1" i="1" kern="0" dirty="0">
                <a:solidFill>
                  <a:srgbClr val="C00000"/>
                </a:solidFill>
              </a:rPr>
              <a:t>uto-encoder</a:t>
            </a:r>
            <a:r>
              <a:rPr lang="en-GB" altLang="en-US" sz="2000" b="0" i="1" kern="0" dirty="0"/>
              <a:t> </a:t>
            </a:r>
            <a:r>
              <a:rPr lang="en-GB" altLang="en-US" sz="2400" b="0" kern="0" dirty="0"/>
              <a:t>is to </a:t>
            </a:r>
            <a:r>
              <a:rPr lang="en-US" sz="2400" b="0" kern="0" dirty="0"/>
              <a:t>reconstruct (recover) its input (X).  </a:t>
            </a:r>
          </a:p>
          <a:p>
            <a:pPr eaLnBrk="1" hangingPunct="1">
              <a:defRPr/>
            </a:pPr>
            <a:endParaRPr lang="en-US" sz="2400" b="0" kern="0" dirty="0"/>
          </a:p>
          <a:p>
            <a:pPr eaLnBrk="1" hangingPunct="1">
              <a:defRPr/>
            </a:pPr>
            <a:r>
              <a:rPr lang="en-US" sz="2400" b="0" kern="0" dirty="0"/>
              <a:t>We want the output to be as close to input as possible </a:t>
            </a:r>
            <a:br>
              <a:rPr lang="en-GB" sz="2400" b="1" u="sng" kern="0" dirty="0">
                <a:solidFill>
                  <a:schemeClr val="accent2">
                    <a:lumMod val="50000"/>
                  </a:schemeClr>
                </a:solidFill>
              </a:rPr>
            </a:br>
            <a:endParaRPr lang="en-GB" sz="2400" b="1" u="sng" kern="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65" y="3414594"/>
            <a:ext cx="6746273" cy="302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336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800" dirty="0">
                <a:solidFill>
                  <a:schemeClr val="tx1"/>
                </a:solidFill>
              </a:rPr>
              <a:t>Why Auto-encoder can learn “true” features?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914400"/>
            <a:ext cx="5519362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The ‘middle hidden layer’ </a:t>
            </a:r>
            <a:r>
              <a:rPr lang="en-US" sz="1800" dirty="0"/>
              <a:t>has </a:t>
            </a:r>
            <a:r>
              <a:rPr lang="en-GB" sz="1800" dirty="0"/>
              <a:t>fewer neurons than the inputs.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u="sng" dirty="0"/>
              <a:t>Compress input data </a:t>
            </a:r>
            <a:r>
              <a:rPr lang="en-US" sz="1800" dirty="0"/>
              <a:t>into a </a:t>
            </a:r>
            <a:r>
              <a:rPr lang="en-US" sz="1800" b="1" u="sng" dirty="0">
                <a:solidFill>
                  <a:srgbClr val="FF0000"/>
                </a:solidFill>
              </a:rPr>
              <a:t>short code </a:t>
            </a:r>
            <a:r>
              <a:rPr lang="en-US" sz="1800" dirty="0"/>
              <a:t>in such a way that when we </a:t>
            </a:r>
            <a:r>
              <a:rPr lang="en-US" sz="1800" dirty="0" err="1"/>
              <a:t>uncompress</a:t>
            </a:r>
            <a:r>
              <a:rPr lang="en-US" sz="1800" dirty="0"/>
              <a:t> that code, we can get input recovered.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The output from the ‘middle hidden layer’ </a:t>
            </a:r>
            <a:r>
              <a:rPr lang="en-US" sz="1800" dirty="0"/>
              <a:t>are “true” features (embedding of the input).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This process forces ‘middle hidden layer’ </a:t>
            </a:r>
            <a:r>
              <a:rPr lang="en-GB" sz="1800" b="1" dirty="0">
                <a:solidFill>
                  <a:srgbClr val="FF0000"/>
                </a:solidFill>
              </a:rPr>
              <a:t>to become good feature detectors</a:t>
            </a:r>
            <a:r>
              <a:rPr lang="en-GB" sz="1800" dirty="0"/>
              <a:t> for 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This process can also be referred to </a:t>
            </a:r>
            <a:r>
              <a:rPr lang="en-US" sz="1800" b="1" dirty="0">
                <a:solidFill>
                  <a:srgbClr val="C00000"/>
                </a:solidFill>
              </a:rPr>
              <a:t>dimensionality reduction</a:t>
            </a:r>
            <a:r>
              <a:rPr lang="en-GB" sz="18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US" dirty="0"/>
          </a:p>
        </p:txBody>
      </p:sp>
      <p:sp>
        <p:nvSpPr>
          <p:cNvPr id="6" name="AutoShape 2" descr="\mathbf {z} "/>
          <p:cNvSpPr>
            <a:spLocks noChangeAspect="1" noChangeArrowheads="1"/>
          </p:cNvSpPr>
          <p:nvPr/>
        </p:nvSpPr>
        <p:spPr bwMode="auto">
          <a:xfrm>
            <a:off x="7810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\mathbf {z} "/>
          <p:cNvSpPr>
            <a:spLocks noChangeAspect="1" noChangeArrowheads="1"/>
          </p:cNvSpPr>
          <p:nvPr/>
        </p:nvSpPr>
        <p:spPr bwMode="auto">
          <a:xfrm>
            <a:off x="93345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4" r="28887" b="4713"/>
          <a:stretch/>
        </p:blipFill>
        <p:spPr bwMode="auto">
          <a:xfrm>
            <a:off x="6407769" y="982663"/>
            <a:ext cx="238476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11403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3" y="128790"/>
            <a:ext cx="8229600" cy="734574"/>
          </a:xfrm>
        </p:spPr>
        <p:txBody>
          <a:bodyPr/>
          <a:lstStyle/>
          <a:p>
            <a:r>
              <a:rPr lang="en-US" altLang="zh-CN" dirty="0"/>
              <a:t>Popular deep learning architectures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Convolutional Neural Networks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zh-CN" dirty="0"/>
              <a:t>Scenarios where </a:t>
            </a:r>
            <a:r>
              <a:rPr lang="en-US" altLang="zh-CN" b="1" dirty="0"/>
              <a:t>spatially-closer data are more correlated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HK" altLang="zh-CN" dirty="0"/>
              <a:t>Recurrent Neural Networks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HK" altLang="zh-CN" dirty="0"/>
              <a:t>Data with </a:t>
            </a:r>
            <a:r>
              <a:rPr lang="en-HK" altLang="zh-CN" b="1" dirty="0"/>
              <a:t>temporal or sequential structures</a:t>
            </a:r>
            <a:endParaRPr lang="en-HK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167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731" y="76200"/>
            <a:ext cx="8466991" cy="8382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Regular neural network (dense/fully-connect neural network)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231538"/>
            <a:ext cx="7772400" cy="462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4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3" y="128790"/>
            <a:ext cx="8229600" cy="734574"/>
          </a:xfrm>
        </p:spPr>
        <p:txBody>
          <a:bodyPr/>
          <a:lstStyle/>
          <a:p>
            <a:r>
              <a:rPr lang="en-US" altLang="zh-CN" dirty="0"/>
              <a:t>Popular deep learning architectures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Convolutional Neural Networks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zh-CN" dirty="0"/>
              <a:t>Scenarios where </a:t>
            </a:r>
            <a:r>
              <a:rPr lang="en-US" altLang="zh-CN" b="1" dirty="0"/>
              <a:t>spatially-closer data are more correlated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HK" altLang="zh-CN" dirty="0"/>
              <a:t>Recurrent Neural Networks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HK" altLang="zh-CN" dirty="0"/>
              <a:t>Data with </a:t>
            </a:r>
            <a:r>
              <a:rPr lang="en-HK" altLang="zh-CN" b="1" dirty="0"/>
              <a:t>temporal or sequential structures</a:t>
            </a:r>
            <a:endParaRPr lang="en-HK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034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85581"/>
            <a:ext cx="7886700" cy="752266"/>
          </a:xfrm>
        </p:spPr>
        <p:txBody>
          <a:bodyPr/>
          <a:lstStyle/>
          <a:p>
            <a:r>
              <a:rPr lang="en-US" altLang="zh-CN" dirty="0"/>
              <a:t>Convolutional Neural Network (CNN)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6120" y="1140389"/>
            <a:ext cx="7886700" cy="255033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/>
              <a:t>In CNNs, hidden neurons are only connected to local receptive field. 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The number of weights (parameters) in CNNs is much smaller than a fully-connected neural network.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CNN is widely used in computer vision.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"/>
          <a:stretch/>
        </p:blipFill>
        <p:spPr>
          <a:xfrm>
            <a:off x="628650" y="3176688"/>
            <a:ext cx="4051138" cy="23612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60693" y="3690726"/>
            <a:ext cx="36345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</a:rPr>
              <a:t>Example: 200x200 image</a:t>
            </a:r>
          </a:p>
          <a:p>
            <a:endParaRPr lang="en-US" altLang="zh-CN" sz="1600" dirty="0">
              <a:solidFill>
                <a:schemeClr val="tx1"/>
              </a:solidFill>
            </a:endParaRPr>
          </a:p>
          <a:p>
            <a:pPr marL="342900" indent="-342900">
              <a:buAutoNum type="alphaLcParenR"/>
            </a:pPr>
            <a:r>
              <a:rPr lang="en-US" altLang="zh-CN" sz="1600" dirty="0">
                <a:solidFill>
                  <a:schemeClr val="tx1"/>
                </a:solidFill>
              </a:rPr>
              <a:t>A fully connected layer: 40,000 input units X 40,000 hidden units =&gt;  1.6 billion connections (parameters)</a:t>
            </a:r>
          </a:p>
          <a:p>
            <a:endParaRPr lang="en-US" altLang="zh-CN" sz="1600" dirty="0">
              <a:solidFill>
                <a:schemeClr val="tx1"/>
              </a:solidFill>
            </a:endParaRPr>
          </a:p>
          <a:p>
            <a:pPr marL="342900" indent="-342900">
              <a:buAutoNum type="alphaLcParenR"/>
            </a:pPr>
            <a:r>
              <a:rPr lang="en-US" altLang="zh-CN" sz="1600" dirty="0">
                <a:solidFill>
                  <a:schemeClr val="tx1"/>
                </a:solidFill>
              </a:rPr>
              <a:t>A CNN layer: 5x5 kernel, 100 kernel =&gt; 2,600 parameters</a:t>
            </a:r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94967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/>
              <a:t>Three Stages of A Convolutional Operation</a:t>
            </a:r>
            <a:endParaRPr kumimoji="1" lang="zh-CN" altLang="en-US" sz="2800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4837400" y="1374837"/>
            <a:ext cx="4075691" cy="355285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CN" sz="2600" b="1" dirty="0"/>
              <a:t>Convolution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600" b="1" dirty="0"/>
              <a:t>Nonlinear transformation</a:t>
            </a:r>
            <a:r>
              <a:rPr kumimoji="1" lang="en-US" altLang="zh-CN" sz="2600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600" b="1" dirty="0"/>
              <a:t>Pooling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35557" y="1374837"/>
            <a:ext cx="2777626" cy="454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98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52609"/>
            <a:ext cx="7886700" cy="802249"/>
          </a:xfrm>
        </p:spPr>
        <p:txBody>
          <a:bodyPr/>
          <a:lstStyle/>
          <a:p>
            <a:r>
              <a:rPr kumimoji="1" lang="en-US" altLang="zh-CN" sz="3600" dirty="0"/>
              <a:t>Convolution stage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922907"/>
            <a:ext cx="8045794" cy="220695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rgbClr val="FF0000"/>
                </a:solidFill>
              </a:rPr>
              <a:t>Input</a:t>
            </a:r>
            <a:r>
              <a:rPr kumimoji="1" lang="en-US" altLang="zh-CN" sz="2000" dirty="0"/>
              <a:t>: an image x (2-D array) </a:t>
            </a:r>
            <a:r>
              <a:rPr kumimoji="1" lang="en-US" altLang="zh-CN" sz="2000" dirty="0">
                <a:solidFill>
                  <a:srgbClr val="FF0000"/>
                </a:solidFill>
              </a:rPr>
              <a:t>x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rgbClr val="FF0000"/>
                </a:solidFill>
              </a:rPr>
              <a:t>Convolution kernel </a:t>
            </a:r>
            <a:r>
              <a:rPr lang="en-US" altLang="zh-CN" sz="2000" dirty="0"/>
              <a:t>(2-D array of learnable parameters): </a:t>
            </a:r>
            <a:r>
              <a:rPr lang="en-US" altLang="zh-CN" sz="2000" dirty="0">
                <a:solidFill>
                  <a:srgbClr val="FF0000"/>
                </a:solidFill>
              </a:rPr>
              <a:t>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Output</a:t>
            </a:r>
            <a:r>
              <a:rPr lang="en-US" altLang="zh-CN" sz="2000" dirty="0"/>
              <a:t>: called feature map (2-D array of processed data):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/>
              <a:t> </a:t>
            </a:r>
            <a:endParaRPr kumimoji="1" lang="en-US" altLang="zh-CN" sz="2000" dirty="0"/>
          </a:p>
          <a:p>
            <a:pPr marL="0" indent="0"/>
            <a:r>
              <a:rPr kumimoji="1" lang="en-US" altLang="zh-CN" sz="2000" dirty="0"/>
              <a:t>     Convolution operation:</a:t>
            </a:r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21" y="2411913"/>
            <a:ext cx="6029406" cy="9680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148" y="3471664"/>
            <a:ext cx="3013703" cy="314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813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dirty="0"/>
              <a:t>Single Convolution Kernel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5" y="1552885"/>
            <a:ext cx="5010150" cy="3657600"/>
          </a:xfrm>
        </p:spPr>
      </p:pic>
    </p:spTree>
    <p:extLst>
      <p:ext uri="{BB962C8B-B14F-4D97-AF65-F5344CB8AC3E}">
        <p14:creationId xmlns:p14="http://schemas.microsoft.com/office/powerpoint/2010/main" val="37210760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Convolution Kernels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241" y="2548621"/>
            <a:ext cx="5253465" cy="3466753"/>
          </a:xfrm>
        </p:spPr>
      </p:pic>
      <p:sp>
        <p:nvSpPr>
          <p:cNvPr id="5" name="文本框 4"/>
          <p:cNvSpPr txBox="1"/>
          <p:nvPr/>
        </p:nvSpPr>
        <p:spPr>
          <a:xfrm>
            <a:off x="501857" y="1170748"/>
            <a:ext cx="860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0" dirty="0">
                <a:solidFill>
                  <a:schemeClr val="tx1"/>
                </a:solidFill>
              </a:rPr>
              <a:t>Multiple convolution kernels yield multiple feature maps, one for each kernel.</a:t>
            </a:r>
            <a:endParaRPr kumimoji="1" lang="zh-CN" altLang="en-US" sz="2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8006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Convolution Kernels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799" y="914400"/>
            <a:ext cx="819451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400" b="0" dirty="0">
                <a:solidFill>
                  <a:srgbClr val="000000"/>
                </a:solidFill>
                <a:latin typeface="SFMono-Regular"/>
              </a:rPr>
              <a:t>In TesorFlow, you should provide the following parameters to define each convolutional layer:</a:t>
            </a:r>
          </a:p>
          <a:p>
            <a:endParaRPr lang="da-DK" sz="2000" b="0" dirty="0">
              <a:solidFill>
                <a:srgbClr val="000000"/>
              </a:solidFill>
              <a:latin typeface="SFMono-Regula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b="0" dirty="0">
                <a:solidFill>
                  <a:srgbClr val="000000"/>
                </a:solidFill>
                <a:latin typeface="SFMono-Regular"/>
              </a:rPr>
              <a:t>Number of filters/kernels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rgbClr val="000000"/>
                </a:solidFill>
                <a:latin typeface="SFMono-Regular"/>
              </a:rPr>
              <a:t>Kernel size </a:t>
            </a:r>
            <a:r>
              <a:rPr kumimoji="1" lang="en-US" altLang="zh-CN" sz="2000" dirty="0"/>
              <a:t>(vertical, horizontal)</a:t>
            </a:r>
            <a:r>
              <a:rPr lang="da-DK" sz="2000" dirty="0">
                <a:solidFill>
                  <a:srgbClr val="000000"/>
                </a:solidFill>
                <a:latin typeface="SFMono-Regular"/>
              </a:rPr>
              <a:t>:  </a:t>
            </a:r>
            <a:r>
              <a:rPr lang="en-US" sz="2000" dirty="0">
                <a:solidFill>
                  <a:srgbClr val="000000"/>
                </a:solidFill>
                <a:latin typeface="SFMono-Regular"/>
              </a:rPr>
              <a:t>the height and width of convolution window</a:t>
            </a:r>
            <a:endParaRPr lang="da-DK" sz="2000" dirty="0">
              <a:solidFill>
                <a:srgbClr val="000000"/>
              </a:solidFill>
              <a:latin typeface="SFMono-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a-DK" sz="2000" b="0" dirty="0">
                <a:solidFill>
                  <a:srgbClr val="000000"/>
                </a:solidFill>
                <a:latin typeface="SFMono-Regular"/>
              </a:rPr>
              <a:t>Strides </a:t>
            </a:r>
            <a:r>
              <a:rPr kumimoji="1" lang="en-US" altLang="zh-CN" sz="2000" dirty="0"/>
              <a:t>(vertical, horizontal)</a:t>
            </a:r>
            <a:r>
              <a:rPr lang="da-DK" sz="2000" b="0" dirty="0">
                <a:solidFill>
                  <a:srgbClr val="000000"/>
                </a:solidFill>
                <a:latin typeface="SFMono-Regular"/>
              </a:rPr>
              <a:t>:  default </a:t>
            </a:r>
            <a:r>
              <a:rPr lang="en-US" sz="2000" dirty="0">
                <a:solidFill>
                  <a:srgbClr val="000000"/>
                </a:solidFill>
                <a:latin typeface="SFMono-Regular"/>
              </a:rPr>
              <a:t>strides=(1, 1)</a:t>
            </a:r>
          </a:p>
        </p:txBody>
      </p:sp>
    </p:spTree>
    <p:extLst>
      <p:ext uri="{BB962C8B-B14F-4D97-AF65-F5344CB8AC3E}">
        <p14:creationId xmlns:p14="http://schemas.microsoft.com/office/powerpoint/2010/main" val="38597003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multiple 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http://setosa.io/ev/image-kernels/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56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0"/>
            <a:ext cx="7886700" cy="952677"/>
          </a:xfrm>
        </p:spPr>
        <p:txBody>
          <a:bodyPr/>
          <a:lstStyle/>
          <a:p>
            <a:r>
              <a:rPr kumimoji="1" lang="en-US" altLang="zh-CN" sz="3200" dirty="0"/>
              <a:t>Nonlinear transformation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 err="1"/>
              <a:t>Tanh</a:t>
            </a:r>
            <a:r>
              <a:rPr lang="en-US" altLang="zh-HK" dirty="0"/>
              <a:t>(x)</a:t>
            </a:r>
            <a:endParaRPr lang="zh-HK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8" y="3281492"/>
            <a:ext cx="3868737" cy="2131753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HK" dirty="0" err="1"/>
              <a:t>ReLU</a:t>
            </a:r>
            <a:endParaRPr lang="zh-HK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52" y="3281492"/>
            <a:ext cx="2962275" cy="200025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10762" y="5526968"/>
                <a:ext cx="1328377" cy="357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HK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HK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zh-HK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func>
                      <m:r>
                        <a:rPr lang="en-US" altLang="zh-HK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HK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HK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US" altLang="zh-HK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HK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HK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US" altLang="zh-HK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HK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762" y="5526968"/>
                <a:ext cx="1328377" cy="357406"/>
              </a:xfrm>
              <a:prstGeom prst="rect">
                <a:avLst/>
              </a:prstGeom>
              <a:blipFill>
                <a:blip r:embed="rId4"/>
                <a:stretch>
                  <a:fillRect l="-229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67654" y="5613338"/>
                <a:ext cx="118250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fName>
                        <m:e>
                          <m:d>
                            <m:dPr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HK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 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654" y="5613338"/>
                <a:ext cx="1182503" cy="184666"/>
              </a:xfrm>
              <a:prstGeom prst="rect">
                <a:avLst/>
              </a:prstGeom>
              <a:blipFill>
                <a:blip r:embed="rId5"/>
                <a:stretch>
                  <a:fillRect l="-4124" t="-3333" r="-3608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04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1016472"/>
          </a:xfrm>
        </p:spPr>
        <p:txBody>
          <a:bodyPr/>
          <a:lstStyle/>
          <a:p>
            <a:r>
              <a:rPr kumimoji="1" lang="en-US" altLang="zh-CN" dirty="0"/>
              <a:t>Pooling (</a:t>
            </a:r>
            <a:r>
              <a:rPr kumimoji="1" lang="en-US" dirty="0" err="1"/>
              <a:t>downsampling</a:t>
            </a:r>
            <a:r>
              <a:rPr kumimoji="1" lang="en-US" dirty="0"/>
              <a:t> strategy</a:t>
            </a:r>
            <a:r>
              <a:rPr lang="en-US" dirty="0"/>
              <a:t>)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28650" y="1080268"/>
            <a:ext cx="7886700" cy="496031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Common pooling operations:</a:t>
            </a:r>
          </a:p>
          <a:p>
            <a:pPr lvl="1"/>
            <a:r>
              <a:rPr kumimoji="1" lang="en-US" altLang="zh-CN" sz="2000" dirty="0">
                <a:solidFill>
                  <a:srgbClr val="FF0000"/>
                </a:solidFill>
              </a:rPr>
              <a:t>Max pooling</a:t>
            </a:r>
            <a:r>
              <a:rPr kumimoji="1" lang="en-US" altLang="zh-CN" sz="2000" dirty="0"/>
              <a:t>: reports the maximum output within a rectangular neighborhood.</a:t>
            </a:r>
          </a:p>
          <a:p>
            <a:pPr lvl="1"/>
            <a:r>
              <a:rPr kumimoji="1" lang="en-US" altLang="zh-CN" sz="2000" dirty="0">
                <a:solidFill>
                  <a:srgbClr val="FF0000"/>
                </a:solidFill>
              </a:rPr>
              <a:t>Average pooling</a:t>
            </a:r>
            <a:r>
              <a:rPr kumimoji="1" lang="en-US" altLang="zh-CN" sz="2000" dirty="0"/>
              <a:t>: reports the average output of a rectangular neighborhood.</a:t>
            </a:r>
          </a:p>
          <a:p>
            <a:pPr lvl="1"/>
            <a:r>
              <a:rPr kumimoji="1" lang="en-US" altLang="zh-CN" dirty="0"/>
              <a:t>Pool size (vertical, horizontal)</a:t>
            </a:r>
          </a:p>
          <a:p>
            <a:pPr lvl="1"/>
            <a:r>
              <a:rPr kumimoji="1" lang="en-US" altLang="zh-CN" sz="2000" dirty="0"/>
              <a:t>Stride value </a:t>
            </a:r>
            <a:r>
              <a:rPr kumimoji="1" lang="en-US" altLang="zh-CN" dirty="0"/>
              <a:t>(vertical, horizontal)</a:t>
            </a:r>
            <a:endParaRPr kumimoji="1" lang="en-US" altLang="zh-CN" sz="2000" dirty="0"/>
          </a:p>
          <a:p>
            <a:pPr lvl="1"/>
            <a:r>
              <a:rPr kumimoji="1" lang="en-US" altLang="zh-CN" dirty="0"/>
              <a:t>Padding:   "valid" or "same"</a:t>
            </a:r>
            <a:endParaRPr kumimoji="1" lang="en-US" altLang="zh-CN" sz="2000" dirty="0"/>
          </a:p>
          <a:p>
            <a:pPr marL="457200" lvl="1" indent="0">
              <a:buNone/>
            </a:pPr>
            <a:endParaRPr kumimoji="1" lang="en-US" altLang="zh-C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04" y="4611840"/>
            <a:ext cx="4271896" cy="1956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49" y="4662359"/>
            <a:ext cx="4188089" cy="190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BDA86-FA1E-4447-854D-91B4207B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2800" dirty="0"/>
              <a:t>A deep network for recognizing handwritten digits </a:t>
            </a:r>
          </a:p>
        </p:txBody>
      </p:sp>
      <p:pic>
        <p:nvPicPr>
          <p:cNvPr id="7171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8825" y="1855788"/>
            <a:ext cx="7397750" cy="3317875"/>
          </a:xfrm>
        </p:spPr>
      </p:pic>
    </p:spTree>
    <p:extLst>
      <p:ext uri="{BB962C8B-B14F-4D97-AF65-F5344CB8AC3E}">
        <p14:creationId xmlns:p14="http://schemas.microsoft.com/office/powerpoint/2010/main" val="37517839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326356" cy="838200"/>
          </a:xfrm>
        </p:spPr>
        <p:txBody>
          <a:bodyPr/>
          <a:lstStyle/>
          <a:p>
            <a:r>
              <a:rPr lang="en-US" sz="2800" dirty="0"/>
              <a:t>Each CNN operation (</a:t>
            </a:r>
            <a:r>
              <a:rPr lang="en-US" sz="2800" dirty="0" err="1"/>
              <a:t>Conv</a:t>
            </a:r>
            <a:r>
              <a:rPr lang="en-US" sz="2800" dirty="0"/>
              <a:t> + Nonlinear + Pooling)</a:t>
            </a:r>
          </a:p>
        </p:txBody>
      </p:sp>
      <p:pic>
        <p:nvPicPr>
          <p:cNvPr id="5" name="图片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53" y="1490376"/>
            <a:ext cx="6582694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163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on CNN</a:t>
            </a:r>
          </a:p>
        </p:txBody>
      </p:sp>
    </p:spTree>
    <p:extLst>
      <p:ext uri="{BB962C8B-B14F-4D97-AF65-F5344CB8AC3E}">
        <p14:creationId xmlns:p14="http://schemas.microsoft.com/office/powerpoint/2010/main" val="2586642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84753"/>
            <a:ext cx="7886700" cy="982663"/>
          </a:xfrm>
        </p:spPr>
        <p:txBody>
          <a:bodyPr/>
          <a:lstStyle/>
          <a:p>
            <a:r>
              <a:rPr lang="en-US" altLang="zh-CN" sz="3200" dirty="0"/>
              <a:t>Note on CNN</a:t>
            </a:r>
            <a:endParaRPr kumimoji="1" lang="zh-CN" altLang="en-US" sz="32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9686" y="1203173"/>
            <a:ext cx="7886700" cy="238442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You may use </a:t>
            </a:r>
            <a:r>
              <a:rPr kumimoji="1" lang="en-US" altLang="zh-CN" sz="2400" dirty="0">
                <a:solidFill>
                  <a:srgbClr val="FF0000"/>
                </a:solidFill>
              </a:rPr>
              <a:t>multiple convolution kernels </a:t>
            </a:r>
            <a:r>
              <a:rPr kumimoji="1" lang="en-US" altLang="zh-CN" sz="2400" dirty="0"/>
              <a:t>(hidden neurons), which give you </a:t>
            </a:r>
            <a:r>
              <a:rPr lang="en-US" altLang="zh-CN" sz="2400" dirty="0"/>
              <a:t>multiple feature maps.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You may stack </a:t>
            </a:r>
            <a:r>
              <a:rPr lang="en-US" altLang="zh-CN" sz="2400" dirty="0">
                <a:solidFill>
                  <a:srgbClr val="FF0000"/>
                </a:solidFill>
              </a:rPr>
              <a:t>multiple convolutional layers </a:t>
            </a:r>
            <a:r>
              <a:rPr lang="en-US" altLang="zh-CN" sz="2400" dirty="0"/>
              <a:t>for extracting features at different levels.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Higher-level layers take the feature maps from lower-level layers as input.</a:t>
            </a:r>
          </a:p>
        </p:txBody>
      </p:sp>
    </p:spTree>
    <p:extLst>
      <p:ext uri="{BB962C8B-B14F-4D97-AF65-F5344CB8AC3E}">
        <p14:creationId xmlns:p14="http://schemas.microsoft.com/office/powerpoint/2010/main" val="15344356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2556" y="66772"/>
            <a:ext cx="7886700" cy="795670"/>
          </a:xfrm>
        </p:spPr>
        <p:txBody>
          <a:bodyPr/>
          <a:lstStyle/>
          <a:p>
            <a:r>
              <a:rPr lang="en-US" altLang="zh-CN" dirty="0"/>
              <a:t>Deep CNN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2556" y="1178567"/>
            <a:ext cx="8378564" cy="4351338"/>
          </a:xfrm>
        </p:spPr>
        <p:txBody>
          <a:bodyPr/>
          <a:lstStyle/>
          <a:p>
            <a:r>
              <a:rPr lang="en-US" altLang="zh-CN" sz="2400" dirty="0"/>
              <a:t>CNN extracts features automatically through multiple layers. </a:t>
            </a:r>
          </a:p>
          <a:p>
            <a:endParaRPr kumimoji="1" lang="zh-CN" altLang="en-US" sz="2400" dirty="0"/>
          </a:p>
        </p:txBody>
      </p:sp>
      <p:grpSp>
        <p:nvGrpSpPr>
          <p:cNvPr id="47" name="组 46"/>
          <p:cNvGrpSpPr/>
          <p:nvPr/>
        </p:nvGrpSpPr>
        <p:grpSpPr>
          <a:xfrm>
            <a:off x="716041" y="2737809"/>
            <a:ext cx="7886700" cy="3599346"/>
            <a:chOff x="716041" y="2630715"/>
            <a:chExt cx="7886700" cy="3599346"/>
          </a:xfrm>
        </p:grpSpPr>
        <p:grpSp>
          <p:nvGrpSpPr>
            <p:cNvPr id="40" name="组 39"/>
            <p:cNvGrpSpPr/>
            <p:nvPr/>
          </p:nvGrpSpPr>
          <p:grpSpPr>
            <a:xfrm>
              <a:off x="716041" y="2630715"/>
              <a:ext cx="7886700" cy="1110746"/>
              <a:chOff x="799259" y="2675756"/>
              <a:chExt cx="7886700" cy="1110746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259" y="2675756"/>
                <a:ext cx="1667787" cy="1110746"/>
              </a:xfrm>
              <a:prstGeom prst="rect">
                <a:avLst/>
              </a:prstGeom>
            </p:spPr>
          </p:pic>
          <p:sp>
            <p:nvSpPr>
              <p:cNvPr id="6" name="圆角矩形 5"/>
              <p:cNvSpPr/>
              <p:nvPr/>
            </p:nvSpPr>
            <p:spPr>
              <a:xfrm>
                <a:off x="2658502" y="2881631"/>
                <a:ext cx="1045397" cy="722710"/>
              </a:xfrm>
              <a:prstGeom prst="roundRect">
                <a:avLst/>
              </a:prstGeom>
              <a:ln w="254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Low-level features</a:t>
                </a: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7708858" y="3021389"/>
                <a:ext cx="977101" cy="351855"/>
              </a:xfrm>
              <a:prstGeom prst="roundRect">
                <a:avLst/>
              </a:prstGeom>
              <a:ln w="254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/>
                  <a:t>output</a:t>
                </a:r>
                <a:endParaRPr lang="en-US" altLang="zh-CN" dirty="0"/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3876256" y="2870239"/>
                <a:ext cx="1045397" cy="722710"/>
              </a:xfrm>
              <a:prstGeom prst="roundRect">
                <a:avLst/>
              </a:prstGeom>
              <a:ln w="254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Mid-level features</a:t>
                </a:r>
              </a:p>
            </p:txBody>
          </p:sp>
          <p:sp>
            <p:nvSpPr>
              <p:cNvPr id="23" name="圆角矩形 22"/>
              <p:cNvSpPr/>
              <p:nvPr/>
            </p:nvSpPr>
            <p:spPr>
              <a:xfrm>
                <a:off x="5087952" y="2869774"/>
                <a:ext cx="1176888" cy="722710"/>
              </a:xfrm>
              <a:prstGeom prst="roundRect">
                <a:avLst/>
              </a:prstGeom>
              <a:ln w="254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High-level features</a:t>
                </a:r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6444604" y="2870239"/>
                <a:ext cx="1045397" cy="722710"/>
              </a:xfrm>
              <a:prstGeom prst="roundRect">
                <a:avLst/>
              </a:prstGeom>
              <a:ln w="254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Trainable classifier</a:t>
                </a:r>
              </a:p>
            </p:txBody>
          </p:sp>
          <p:cxnSp>
            <p:nvCxnSpPr>
              <p:cNvPr id="26" name="直线箭头连接符 25"/>
              <p:cNvCxnSpPr>
                <a:stCxn id="5" idx="3"/>
                <a:endCxn id="6" idx="1"/>
              </p:cNvCxnSpPr>
              <p:nvPr/>
            </p:nvCxnSpPr>
            <p:spPr>
              <a:xfrm>
                <a:off x="2467046" y="3231129"/>
                <a:ext cx="191456" cy="118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箭头连接符 27"/>
              <p:cNvCxnSpPr>
                <a:stCxn id="6" idx="3"/>
                <a:endCxn id="22" idx="1"/>
              </p:cNvCxnSpPr>
              <p:nvPr/>
            </p:nvCxnSpPr>
            <p:spPr>
              <a:xfrm flipV="1">
                <a:off x="3703899" y="3231594"/>
                <a:ext cx="172357" cy="113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箭头连接符 29"/>
              <p:cNvCxnSpPr>
                <a:stCxn id="22" idx="3"/>
                <a:endCxn id="23" idx="1"/>
              </p:cNvCxnSpPr>
              <p:nvPr/>
            </p:nvCxnSpPr>
            <p:spPr>
              <a:xfrm flipV="1">
                <a:off x="4921653" y="3231129"/>
                <a:ext cx="166299" cy="4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箭头连接符 31"/>
              <p:cNvCxnSpPr>
                <a:stCxn id="23" idx="3"/>
                <a:endCxn id="24" idx="1"/>
              </p:cNvCxnSpPr>
              <p:nvPr/>
            </p:nvCxnSpPr>
            <p:spPr>
              <a:xfrm>
                <a:off x="6264840" y="3231129"/>
                <a:ext cx="179764" cy="4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箭头连接符 35"/>
              <p:cNvCxnSpPr>
                <a:stCxn id="24" idx="3"/>
                <a:endCxn id="10" idx="1"/>
              </p:cNvCxnSpPr>
              <p:nvPr/>
            </p:nvCxnSpPr>
            <p:spPr>
              <a:xfrm>
                <a:off x="7490001" y="3231594"/>
                <a:ext cx="218857" cy="113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615" y="4267989"/>
              <a:ext cx="1623168" cy="1962072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422" y="4267989"/>
              <a:ext cx="1659941" cy="1962072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241" y="4267989"/>
              <a:ext cx="1650576" cy="1962072"/>
            </a:xfrm>
            <a:prstGeom prst="rect">
              <a:avLst/>
            </a:prstGeom>
          </p:spPr>
        </p:pic>
        <p:sp>
          <p:nvSpPr>
            <p:cNvPr id="44" name="下箭头 43"/>
            <p:cNvSpPr/>
            <p:nvPr/>
          </p:nvSpPr>
          <p:spPr>
            <a:xfrm rot="1992452">
              <a:off x="2710370" y="3600081"/>
              <a:ext cx="227318" cy="684720"/>
            </a:xfrm>
            <a:prstGeom prst="downArrow">
              <a:avLst>
                <a:gd name="adj1" fmla="val 50000"/>
                <a:gd name="adj2" fmla="val 62450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下箭头 44"/>
            <p:cNvSpPr/>
            <p:nvPr/>
          </p:nvSpPr>
          <p:spPr>
            <a:xfrm>
              <a:off x="4192464" y="3616564"/>
              <a:ext cx="229065" cy="640033"/>
            </a:xfrm>
            <a:prstGeom prst="downArrow">
              <a:avLst>
                <a:gd name="adj1" fmla="val 50000"/>
                <a:gd name="adj2" fmla="val 62450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下箭头 45"/>
            <p:cNvSpPr/>
            <p:nvPr/>
          </p:nvSpPr>
          <p:spPr>
            <a:xfrm rot="19521514">
              <a:off x="5933863" y="3567135"/>
              <a:ext cx="240484" cy="733080"/>
            </a:xfrm>
            <a:prstGeom prst="downArrow">
              <a:avLst>
                <a:gd name="adj1" fmla="val 50000"/>
                <a:gd name="adj2" fmla="val 62450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0212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for RGB Image Classification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018" y="2397365"/>
            <a:ext cx="7772400" cy="26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015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in Alpha-Go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99792" y="1484784"/>
                <a:ext cx="5987008" cy="4525963"/>
              </a:xfrm>
            </p:spPr>
            <p:txBody>
              <a:bodyPr/>
              <a:lstStyle/>
              <a:p>
                <a:pPr marL="342900" lvl="1" indent="-342900"/>
                <a:r>
                  <a:rPr lang="en-US" altLang="zh-CN" dirty="0"/>
                  <a:t>A CNN with 13 layers</a:t>
                </a:r>
              </a:p>
              <a:p>
                <a:pPr marL="342900" lvl="1" indent="-342900">
                  <a:buFontTx/>
                  <a:buChar char="•"/>
                </a:pPr>
                <a:r>
                  <a:rPr lang="en-US" altLang="zh-CN" dirty="0"/>
                  <a:t>Input board position as image 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342900" lvl="1" indent="-342900">
                  <a:buFontTx/>
                  <a:buChar char="•"/>
                </a:pPr>
                <a:r>
                  <a:rPr lang="en-US" altLang="zh-CN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FF0000"/>
                            </a:solidFill>
                            <a:latin typeface="Cambria Math"/>
                          </a:rPr>
                          <m:t>p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𝜎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/>
                      </a:rPr>
                      <m:t> 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/>
                      </a:rPr>
                      <m:t>𝑎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/>
                      </a:rPr>
                      <m:t>|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/>
                      </a:rPr>
                      <m:t>𝑠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, </a:t>
                </a:r>
                <a:r>
                  <a:rPr lang="en-US" altLang="zh-CN" dirty="0"/>
                  <a:t>where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en-US" altLang="zh-CN" dirty="0"/>
                  <a:t> is the next move</a:t>
                </a:r>
              </a:p>
              <a:p>
                <a:pPr marL="342900" lvl="1" indent="-342900">
                  <a:buFontTx/>
                  <a:buChar char="•"/>
                </a:pPr>
                <a:endParaRPr lang="en-US" altLang="zh-CN" dirty="0"/>
              </a:p>
              <a:p>
                <a:pPr marL="342900" lvl="1" indent="-342900">
                  <a:buFontTx/>
                  <a:buChar char="•"/>
                </a:pPr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9792" y="1484784"/>
                <a:ext cx="5987008" cy="4525963"/>
              </a:xfrm>
              <a:blipFill>
                <a:blip r:embed="rId2"/>
                <a:stretch>
                  <a:fillRect l="-916" t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6" y="1916832"/>
            <a:ext cx="2282781" cy="41670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132" y="3060738"/>
            <a:ext cx="5196327" cy="330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612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for Image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8190260" cy="5257800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https://cs.stanford.edu/people/karpathy/convnetjs/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6867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talks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r>
              <a:rPr lang="en-US" sz="1800" dirty="0"/>
              <a:t>NVIDIA’s CES talk about their self-driving cars</a:t>
            </a:r>
          </a:p>
          <a:p>
            <a:endParaRPr lang="en-US" sz="1800" dirty="0"/>
          </a:p>
          <a:p>
            <a:r>
              <a:rPr lang="en-US" sz="1800" dirty="0"/>
              <a:t>YOLO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64153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484" y="914400"/>
            <a:ext cx="4729362" cy="5257800"/>
          </a:xfrm>
        </p:spPr>
        <p:txBody>
          <a:bodyPr/>
          <a:lstStyle/>
          <a:p>
            <a:endParaRPr lang="en-GB" altLang="en-US" dirty="0"/>
          </a:p>
          <a:p>
            <a:pPr algn="ctr"/>
            <a:r>
              <a:rPr lang="en-GB" altLang="en-US" sz="4400" dirty="0"/>
              <a:t>Why deep learning is generally better?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513" y="1097279"/>
            <a:ext cx="2817308" cy="502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46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2301"/>
            <a:ext cx="7772400" cy="842099"/>
          </a:xfrm>
        </p:spPr>
        <p:txBody>
          <a:bodyPr/>
          <a:lstStyle/>
          <a:p>
            <a:r>
              <a:rPr lang="en-GB" altLang="en-US" dirty="0">
                <a:solidFill>
                  <a:schemeClr val="tx1"/>
                </a:solidFill>
              </a:rPr>
              <a:t>Feature detection using deep learning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22" y="2734695"/>
            <a:ext cx="6131555" cy="321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36836" y="1233272"/>
            <a:ext cx="75565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defRPr/>
            </a:pPr>
            <a:r>
              <a:rPr lang="en-GB" sz="2400" dirty="0">
                <a:solidFill>
                  <a:srgbClr val="0033CC"/>
                </a:solidFill>
              </a:rPr>
              <a:t>“The hidden layers” can </a:t>
            </a:r>
            <a:r>
              <a:rPr lang="en-GB" sz="2400" dirty="0">
                <a:solidFill>
                  <a:srgbClr val="FF0000"/>
                </a:solidFill>
              </a:rPr>
              <a:t>(1) detect “true </a:t>
            </a:r>
            <a:r>
              <a:rPr lang="en-GB" altLang="en-US" sz="2400" dirty="0">
                <a:solidFill>
                  <a:srgbClr val="FF0000"/>
                </a:solidFill>
              </a:rPr>
              <a:t>underlying” </a:t>
            </a:r>
            <a:r>
              <a:rPr lang="en-GB" sz="2400" dirty="0">
                <a:solidFill>
                  <a:srgbClr val="FF0000"/>
                </a:solidFill>
              </a:rPr>
              <a:t>features and (2) train model on those features</a:t>
            </a:r>
          </a:p>
        </p:txBody>
      </p:sp>
    </p:spTree>
    <p:extLst>
      <p:ext uri="{BB962C8B-B14F-4D97-AF65-F5344CB8AC3E}">
        <p14:creationId xmlns:p14="http://schemas.microsoft.com/office/powerpoint/2010/main" val="419603601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15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15" id="{D79C0676-A4E9-457D-809D-8735415CD426}" vid="{1A0B3894-D71B-41AC-87C5-03566293D69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Theme215</Template>
  <TotalTime>10940</TotalTime>
  <Words>1743</Words>
  <Application>Microsoft Office PowerPoint</Application>
  <PresentationFormat>On-screen Show (4:3)</PresentationFormat>
  <Paragraphs>439</Paragraphs>
  <Slides>77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inherit</vt:lpstr>
      <vt:lpstr>新細明體</vt:lpstr>
      <vt:lpstr>SFMono-Regular</vt:lpstr>
      <vt:lpstr>宋体</vt:lpstr>
      <vt:lpstr>Arial</vt:lpstr>
      <vt:lpstr>Cambria Math</vt:lpstr>
      <vt:lpstr>Times New Roman</vt:lpstr>
      <vt:lpstr>Theme215</vt:lpstr>
      <vt:lpstr>Lecture 4  Deep Learning  </vt:lpstr>
      <vt:lpstr>Deep learning gaining popularity</vt:lpstr>
      <vt:lpstr>Deep learning today</vt:lpstr>
      <vt:lpstr>Demo</vt:lpstr>
      <vt:lpstr>Deep learning in a nutshell</vt:lpstr>
      <vt:lpstr>Regular neural network (dense/fully-connect neural network)</vt:lpstr>
      <vt:lpstr>A deep network for recognizing handwritten digits </vt:lpstr>
      <vt:lpstr>PowerPoint Presentation</vt:lpstr>
      <vt:lpstr>Feature detection using deep learning</vt:lpstr>
      <vt:lpstr>Object detection example</vt:lpstr>
      <vt:lpstr>Feature detectors</vt:lpstr>
      <vt:lpstr>What is this neuron doing?</vt:lpstr>
      <vt:lpstr>Hidden layer neurons become feature detectors</vt:lpstr>
      <vt:lpstr>Hidden layer neurons become feature detectors</vt:lpstr>
      <vt:lpstr>Hidden layer neurons become feature detectors</vt:lpstr>
      <vt:lpstr>PowerPoint Presentation</vt:lpstr>
      <vt:lpstr>Another neuron</vt:lpstr>
      <vt:lpstr> </vt:lpstr>
      <vt:lpstr> </vt:lpstr>
      <vt:lpstr> </vt:lpstr>
      <vt:lpstr> </vt:lpstr>
      <vt:lpstr> </vt:lpstr>
      <vt:lpstr> </vt:lpstr>
      <vt:lpstr>Successive layers can learn higher-level features </vt:lpstr>
      <vt:lpstr>Successive layers can learn higher-level features</vt:lpstr>
      <vt:lpstr>That is how multiple layers make sense </vt:lpstr>
      <vt:lpstr>PowerPoint Presentation</vt:lpstr>
      <vt:lpstr>Successive layers can learn higher-level features</vt:lpstr>
      <vt:lpstr>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decision boundary perspective…</vt:lpstr>
      <vt:lpstr>The decision boundary perspective…</vt:lpstr>
      <vt:lpstr>The decision boundary perspective…</vt:lpstr>
      <vt:lpstr>The decision boundary perspective…</vt:lpstr>
      <vt:lpstr>The decision boundary perspective…</vt:lpstr>
      <vt:lpstr>The decision boundary perspective…</vt:lpstr>
      <vt:lpstr>Now we have a new way to train a very deep neural networks…</vt:lpstr>
      <vt:lpstr>The new way to train multi-layer NNs…</vt:lpstr>
      <vt:lpstr>The new way to train multi-layer NNs…</vt:lpstr>
      <vt:lpstr>The new way to train multi-layer NNs…</vt:lpstr>
      <vt:lpstr>The new way to train multi-layer NNs…</vt:lpstr>
      <vt:lpstr>The new way to train multi-layer NNs…</vt:lpstr>
      <vt:lpstr>The new way to train multi-layer NNs…</vt:lpstr>
      <vt:lpstr> Auto-encoder is a neural network with the output layer having the same number of neurons as the input layer.  </vt:lpstr>
      <vt:lpstr>Auto-encoder</vt:lpstr>
      <vt:lpstr>Why Auto-encoder can learn “true” features?</vt:lpstr>
      <vt:lpstr>Popular deep learning architectures</vt:lpstr>
      <vt:lpstr>Popular deep learning architectures</vt:lpstr>
      <vt:lpstr>Convolutional Neural Network (CNN)</vt:lpstr>
      <vt:lpstr>Three Stages of A Convolutional Operation</vt:lpstr>
      <vt:lpstr>Convolution stage</vt:lpstr>
      <vt:lpstr>Single Convolution Kernel</vt:lpstr>
      <vt:lpstr>Multiple Convolution Kernels</vt:lpstr>
      <vt:lpstr>Multiple Convolution Kernels</vt:lpstr>
      <vt:lpstr>Demo of multiple kernels</vt:lpstr>
      <vt:lpstr>Nonlinear transformation </vt:lpstr>
      <vt:lpstr>Pooling (downsampling strategy)</vt:lpstr>
      <vt:lpstr>Each CNN operation (Conv + Nonlinear + Pooling)</vt:lpstr>
      <vt:lpstr>Video on CNN</vt:lpstr>
      <vt:lpstr>Note on CNN</vt:lpstr>
      <vt:lpstr>Deep CNN</vt:lpstr>
      <vt:lpstr>CNN for RGB Image Classification</vt:lpstr>
      <vt:lpstr>CNN in Alpha-Go</vt:lpstr>
      <vt:lpstr>CNN for Image Classification</vt:lpstr>
      <vt:lpstr>CNN talks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Corne</dc:creator>
  <cp:lastModifiedBy>Chen, Haiquan</cp:lastModifiedBy>
  <cp:revision>237</cp:revision>
  <dcterms:created xsi:type="dcterms:W3CDTF">1601-01-01T00:00:00Z</dcterms:created>
  <dcterms:modified xsi:type="dcterms:W3CDTF">2022-08-28T16:22:12Z</dcterms:modified>
</cp:coreProperties>
</file>